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8" r:id="rId2"/>
    <p:sldId id="266" r:id="rId3"/>
    <p:sldId id="438" r:id="rId4"/>
    <p:sldId id="267" r:id="rId5"/>
    <p:sldId id="264" r:id="rId6"/>
    <p:sldId id="435" r:id="rId7"/>
    <p:sldId id="391" r:id="rId8"/>
    <p:sldId id="259" r:id="rId9"/>
    <p:sldId id="260" r:id="rId10"/>
    <p:sldId id="261" r:id="rId11"/>
    <p:sldId id="262" r:id="rId12"/>
    <p:sldId id="263" r:id="rId13"/>
    <p:sldId id="436" r:id="rId14"/>
    <p:sldId id="392" r:id="rId15"/>
    <p:sldId id="429" r:id="rId16"/>
    <p:sldId id="430" r:id="rId17"/>
    <p:sldId id="431" r:id="rId18"/>
    <p:sldId id="432" r:id="rId19"/>
    <p:sldId id="433" r:id="rId20"/>
    <p:sldId id="434" r:id="rId21"/>
    <p:sldId id="43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5050"/>
    <a:srgbClr val="990099"/>
    <a:srgbClr val="D43466"/>
    <a:srgbClr val="800080"/>
    <a:srgbClr val="66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89" autoAdjust="0"/>
    <p:restoredTop sz="94660"/>
  </p:normalViewPr>
  <p:slideViewPr>
    <p:cSldViewPr snapToGrid="0">
      <p:cViewPr>
        <p:scale>
          <a:sx n="68" d="100"/>
          <a:sy n="68" d="100"/>
        </p:scale>
        <p:origin x="6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rinedatascience.co/categories/data-visualization/" TargetMode="External"/><Relationship Id="rId1" Type="http://schemas.openxmlformats.org/officeDocument/2006/relationships/image" Target="../media/image15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rinedatascience.co/categories/data-visualization/" TargetMode="External"/><Relationship Id="rId1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CCAFD3-BB43-438F-8712-A454CB0EB138}" type="doc">
      <dgm:prSet loTypeId="urn:microsoft.com/office/officeart/2005/8/layout/radial3" loCatId="cycl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E6CB9D-965E-4D85-AF7C-EC520FF1929F}">
      <dgm:prSet/>
      <dgm:spPr>
        <a:solidFill>
          <a:schemeClr val="bg2">
            <a:lumMod val="40000"/>
            <a:lumOff val="60000"/>
            <a:alpha val="50000"/>
          </a:schemeClr>
        </a:solidFill>
        <a:ln>
          <a:solidFill>
            <a:schemeClr val="bg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Algerian" panose="04020705040A02060702" pitchFamily="82" charset="0"/>
            </a:rPr>
            <a:t>Data Science Lifecycle</a:t>
          </a:r>
        </a:p>
      </dgm:t>
    </dgm:pt>
    <dgm:pt modelId="{7F328AB8-FEC3-40C1-9112-B1B8FFDDB599}" type="parTrans" cxnId="{EDDD9228-C339-42AA-B072-6BCD7DAB76A9}">
      <dgm:prSet/>
      <dgm:spPr/>
      <dgm:t>
        <a:bodyPr/>
        <a:lstStyle/>
        <a:p>
          <a:endParaRPr lang="en-US"/>
        </a:p>
      </dgm:t>
    </dgm:pt>
    <dgm:pt modelId="{30B3396C-441B-4397-8BF0-C64F7D5C1DAF}" type="sibTrans" cxnId="{EDDD9228-C339-42AA-B072-6BCD7DAB76A9}">
      <dgm:prSet/>
      <dgm:spPr/>
      <dgm:t>
        <a:bodyPr/>
        <a:lstStyle/>
        <a:p>
          <a:endParaRPr lang="en-US"/>
        </a:p>
      </dgm:t>
    </dgm:pt>
    <dgm:pt modelId="{AF3E1208-0BCB-44D8-A69B-A50E88B78549}">
      <dgm:prSet/>
      <dgm:spPr/>
      <dgm:t>
        <a:bodyPr/>
        <a:lstStyle/>
        <a:p>
          <a:r>
            <a:rPr lang="en-US" dirty="0"/>
            <a:t>Problem Statement</a:t>
          </a:r>
        </a:p>
      </dgm:t>
    </dgm:pt>
    <dgm:pt modelId="{02B5CBA9-38D2-45E1-B546-6EFCE75EE708}" type="parTrans" cxnId="{1A0FDDDA-6356-4D31-A596-3F12244818B1}">
      <dgm:prSet/>
      <dgm:spPr/>
      <dgm:t>
        <a:bodyPr/>
        <a:lstStyle/>
        <a:p>
          <a:endParaRPr lang="en-US"/>
        </a:p>
      </dgm:t>
    </dgm:pt>
    <dgm:pt modelId="{675557CD-FF14-423F-8D64-77DCFA0160A4}" type="sibTrans" cxnId="{1A0FDDDA-6356-4D31-A596-3F12244818B1}">
      <dgm:prSet/>
      <dgm:spPr/>
      <dgm:t>
        <a:bodyPr/>
        <a:lstStyle/>
        <a:p>
          <a:endParaRPr lang="en-US"/>
        </a:p>
      </dgm:t>
    </dgm:pt>
    <dgm:pt modelId="{36950F3E-89DC-49F6-80E0-8870936EB2B0}">
      <dgm:prSet/>
      <dgm:spPr>
        <a:solidFill>
          <a:schemeClr val="accent3">
            <a:alpha val="50000"/>
          </a:schemeClr>
        </a:solidFill>
      </dgm:spPr>
      <dgm:t>
        <a:bodyPr/>
        <a:lstStyle/>
        <a:p>
          <a:r>
            <a:rPr lang="en-US" dirty="0"/>
            <a:t>Data Mining</a:t>
          </a:r>
        </a:p>
      </dgm:t>
    </dgm:pt>
    <dgm:pt modelId="{2A4E4095-9240-4D57-9A2D-EB60470FCC24}" type="parTrans" cxnId="{B5527EA4-0F6C-4FA5-AC48-BDFD8F622C0C}">
      <dgm:prSet/>
      <dgm:spPr/>
      <dgm:t>
        <a:bodyPr/>
        <a:lstStyle/>
        <a:p>
          <a:endParaRPr lang="en-US"/>
        </a:p>
      </dgm:t>
    </dgm:pt>
    <dgm:pt modelId="{83D20097-4A1A-4E05-B3F2-9B40AD0E97B8}" type="sibTrans" cxnId="{B5527EA4-0F6C-4FA5-AC48-BDFD8F622C0C}">
      <dgm:prSet/>
      <dgm:spPr/>
      <dgm:t>
        <a:bodyPr/>
        <a:lstStyle/>
        <a:p>
          <a:endParaRPr lang="en-US"/>
        </a:p>
      </dgm:t>
    </dgm:pt>
    <dgm:pt modelId="{4DA3BEF9-47E1-49A0-B944-0ACBFE0F6204}">
      <dgm:prSet/>
      <dgm:spPr>
        <a:solidFill>
          <a:schemeClr val="accent4">
            <a:lumMod val="60000"/>
            <a:lumOff val="40000"/>
            <a:alpha val="50000"/>
          </a:schemeClr>
        </a:solidFill>
      </dgm:spPr>
      <dgm:t>
        <a:bodyPr/>
        <a:lstStyle/>
        <a:p>
          <a:r>
            <a:rPr lang="en-US" dirty="0"/>
            <a:t>Data Cleaning</a:t>
          </a:r>
        </a:p>
      </dgm:t>
    </dgm:pt>
    <dgm:pt modelId="{713FB5F9-CA93-4957-A068-91EBE7B951FC}" type="parTrans" cxnId="{F6F9EF0D-7803-4BC0-BBE5-6A881C88CF4D}">
      <dgm:prSet/>
      <dgm:spPr/>
      <dgm:t>
        <a:bodyPr/>
        <a:lstStyle/>
        <a:p>
          <a:endParaRPr lang="en-US"/>
        </a:p>
      </dgm:t>
    </dgm:pt>
    <dgm:pt modelId="{97210762-7EE1-469A-9D56-B36318B0382F}" type="sibTrans" cxnId="{F6F9EF0D-7803-4BC0-BBE5-6A881C88CF4D}">
      <dgm:prSet/>
      <dgm:spPr/>
      <dgm:t>
        <a:bodyPr/>
        <a:lstStyle/>
        <a:p>
          <a:endParaRPr lang="en-US"/>
        </a:p>
      </dgm:t>
    </dgm:pt>
    <dgm:pt modelId="{5B010B8E-EAAC-4291-9C13-B762CFED6F67}">
      <dgm:prSet/>
      <dgm:spPr>
        <a:solidFill>
          <a:schemeClr val="accent5">
            <a:lumMod val="75000"/>
            <a:alpha val="50000"/>
          </a:schemeClr>
        </a:solidFill>
      </dgm:spPr>
      <dgm:t>
        <a:bodyPr/>
        <a:lstStyle/>
        <a:p>
          <a:r>
            <a:rPr lang="en-US"/>
            <a:t>Data Exploration</a:t>
          </a:r>
        </a:p>
      </dgm:t>
    </dgm:pt>
    <dgm:pt modelId="{64BE33B3-F68A-4DC3-8A3B-88D6FB502F17}" type="parTrans" cxnId="{D3B4CFD2-CE24-4D9F-B004-B41CEE6BBED3}">
      <dgm:prSet/>
      <dgm:spPr/>
      <dgm:t>
        <a:bodyPr/>
        <a:lstStyle/>
        <a:p>
          <a:endParaRPr lang="en-US"/>
        </a:p>
      </dgm:t>
    </dgm:pt>
    <dgm:pt modelId="{CDB88E90-39CD-4873-8077-CFEF7F445452}" type="sibTrans" cxnId="{D3B4CFD2-CE24-4D9F-B004-B41CEE6BBED3}">
      <dgm:prSet/>
      <dgm:spPr/>
      <dgm:t>
        <a:bodyPr/>
        <a:lstStyle/>
        <a:p>
          <a:endParaRPr lang="en-US"/>
        </a:p>
      </dgm:t>
    </dgm:pt>
    <dgm:pt modelId="{AF93AC93-B85F-4BFB-AFBA-129C802030C1}">
      <dgm:prSet/>
      <dgm:spPr>
        <a:solidFill>
          <a:schemeClr val="accent2">
            <a:alpha val="50000"/>
          </a:schemeClr>
        </a:solidFill>
      </dgm:spPr>
      <dgm:t>
        <a:bodyPr/>
        <a:lstStyle/>
        <a:p>
          <a:r>
            <a:rPr lang="en-US" dirty="0"/>
            <a:t>Feature Engineering</a:t>
          </a:r>
        </a:p>
      </dgm:t>
    </dgm:pt>
    <dgm:pt modelId="{19B13517-9CD1-454E-A1C1-259CC4DE9737}" type="parTrans" cxnId="{E3AA27DD-9474-4E18-AEAE-FA6487E8FB22}">
      <dgm:prSet/>
      <dgm:spPr/>
      <dgm:t>
        <a:bodyPr/>
        <a:lstStyle/>
        <a:p>
          <a:endParaRPr lang="en-US"/>
        </a:p>
      </dgm:t>
    </dgm:pt>
    <dgm:pt modelId="{C63AE33C-8F99-4E49-93E9-88520F08118D}" type="sibTrans" cxnId="{E3AA27DD-9474-4E18-AEAE-FA6487E8FB22}">
      <dgm:prSet/>
      <dgm:spPr/>
      <dgm:t>
        <a:bodyPr/>
        <a:lstStyle/>
        <a:p>
          <a:endParaRPr lang="en-US"/>
        </a:p>
      </dgm:t>
    </dgm:pt>
    <dgm:pt modelId="{F216630D-0403-4853-9257-AAE4ACE8990A}">
      <dgm:prSet/>
      <dgm:spPr>
        <a:solidFill>
          <a:schemeClr val="tx2">
            <a:lumMod val="60000"/>
            <a:lumOff val="40000"/>
            <a:alpha val="50000"/>
          </a:schemeClr>
        </a:solidFill>
      </dgm:spPr>
      <dgm:t>
        <a:bodyPr/>
        <a:lstStyle/>
        <a:p>
          <a:r>
            <a:rPr lang="en-US"/>
            <a:t>Predictive Modeling</a:t>
          </a:r>
        </a:p>
      </dgm:t>
    </dgm:pt>
    <dgm:pt modelId="{17A03301-C6CA-4BA4-8455-F1D411555003}" type="parTrans" cxnId="{57D7A0E7-BC89-4CB9-9DFF-27C29D0E2B3B}">
      <dgm:prSet/>
      <dgm:spPr/>
      <dgm:t>
        <a:bodyPr/>
        <a:lstStyle/>
        <a:p>
          <a:endParaRPr lang="en-US"/>
        </a:p>
      </dgm:t>
    </dgm:pt>
    <dgm:pt modelId="{6272FBD8-9B74-4108-B88E-B1CDB3075607}" type="sibTrans" cxnId="{57D7A0E7-BC89-4CB9-9DFF-27C29D0E2B3B}">
      <dgm:prSet/>
      <dgm:spPr/>
      <dgm:t>
        <a:bodyPr/>
        <a:lstStyle/>
        <a:p>
          <a:endParaRPr lang="en-US"/>
        </a:p>
      </dgm:t>
    </dgm:pt>
    <dgm:pt modelId="{275C0E71-4B07-4443-8AFF-AABA5015BFBC}" type="pres">
      <dgm:prSet presAssocID="{EBCCAFD3-BB43-438F-8712-A454CB0EB138}" presName="composite" presStyleCnt="0">
        <dgm:presLayoutVars>
          <dgm:chMax val="1"/>
          <dgm:dir/>
          <dgm:resizeHandles val="exact"/>
        </dgm:presLayoutVars>
      </dgm:prSet>
      <dgm:spPr/>
    </dgm:pt>
    <dgm:pt modelId="{D26C5D75-D92D-4F20-ABCF-52928D310295}" type="pres">
      <dgm:prSet presAssocID="{EBCCAFD3-BB43-438F-8712-A454CB0EB138}" presName="radial" presStyleCnt="0">
        <dgm:presLayoutVars>
          <dgm:animLvl val="ctr"/>
        </dgm:presLayoutVars>
      </dgm:prSet>
      <dgm:spPr/>
    </dgm:pt>
    <dgm:pt modelId="{1AF0CDF3-A6FD-463B-AF15-D3CF735F6386}" type="pres">
      <dgm:prSet presAssocID="{EBE6CB9D-965E-4D85-AF7C-EC520FF1929F}" presName="centerShape" presStyleLbl="vennNode1" presStyleIdx="0" presStyleCnt="7"/>
      <dgm:spPr/>
    </dgm:pt>
    <dgm:pt modelId="{65D611FC-6230-422C-85E8-9791E88E7965}" type="pres">
      <dgm:prSet presAssocID="{AF3E1208-0BCB-44D8-A69B-A50E88B78549}" presName="node" presStyleLbl="vennNode1" presStyleIdx="1" presStyleCnt="7">
        <dgm:presLayoutVars>
          <dgm:bulletEnabled val="1"/>
        </dgm:presLayoutVars>
      </dgm:prSet>
      <dgm:spPr/>
    </dgm:pt>
    <dgm:pt modelId="{B646AFE4-EB2C-421C-9D90-2E044B33911D}" type="pres">
      <dgm:prSet presAssocID="{36950F3E-89DC-49F6-80E0-8870936EB2B0}" presName="node" presStyleLbl="vennNode1" presStyleIdx="2" presStyleCnt="7" custRadScaleRad="96239" custRadScaleInc="-2169">
        <dgm:presLayoutVars>
          <dgm:bulletEnabled val="1"/>
        </dgm:presLayoutVars>
      </dgm:prSet>
      <dgm:spPr/>
    </dgm:pt>
    <dgm:pt modelId="{EB3BF00E-D7DF-4410-A7D5-304014667755}" type="pres">
      <dgm:prSet presAssocID="{4DA3BEF9-47E1-49A0-B944-0ACBFE0F6204}" presName="node" presStyleLbl="vennNode1" presStyleIdx="3" presStyleCnt="7">
        <dgm:presLayoutVars>
          <dgm:bulletEnabled val="1"/>
        </dgm:presLayoutVars>
      </dgm:prSet>
      <dgm:spPr/>
    </dgm:pt>
    <dgm:pt modelId="{0E2B6E59-8F1B-4F0B-B0FA-2686B7F15E37}" type="pres">
      <dgm:prSet presAssocID="{5B010B8E-EAAC-4291-9C13-B762CFED6F67}" presName="node" presStyleLbl="vennNode1" presStyleIdx="4" presStyleCnt="7">
        <dgm:presLayoutVars>
          <dgm:bulletEnabled val="1"/>
        </dgm:presLayoutVars>
      </dgm:prSet>
      <dgm:spPr/>
    </dgm:pt>
    <dgm:pt modelId="{B9159461-F5B8-49B8-BD7D-303780E82EAA}" type="pres">
      <dgm:prSet presAssocID="{AF93AC93-B85F-4BFB-AFBA-129C802030C1}" presName="node" presStyleLbl="vennNode1" presStyleIdx="5" presStyleCnt="7">
        <dgm:presLayoutVars>
          <dgm:bulletEnabled val="1"/>
        </dgm:presLayoutVars>
      </dgm:prSet>
      <dgm:spPr/>
    </dgm:pt>
    <dgm:pt modelId="{E451A631-C6D5-45A5-A1A8-A99B742DEE7A}" type="pres">
      <dgm:prSet presAssocID="{F216630D-0403-4853-9257-AAE4ACE8990A}" presName="node" presStyleLbl="vennNode1" presStyleIdx="6" presStyleCnt="7">
        <dgm:presLayoutVars>
          <dgm:bulletEnabled val="1"/>
        </dgm:presLayoutVars>
      </dgm:prSet>
      <dgm:spPr/>
    </dgm:pt>
  </dgm:ptLst>
  <dgm:cxnLst>
    <dgm:cxn modelId="{2ADAF104-4C98-407D-B13F-FA161A6F3D4F}" type="presOf" srcId="{AF93AC93-B85F-4BFB-AFBA-129C802030C1}" destId="{B9159461-F5B8-49B8-BD7D-303780E82EAA}" srcOrd="0" destOrd="0" presId="urn:microsoft.com/office/officeart/2005/8/layout/radial3"/>
    <dgm:cxn modelId="{7DE90D0D-F0BE-4457-823F-42EFF6D6D404}" type="presOf" srcId="{5B010B8E-EAAC-4291-9C13-B762CFED6F67}" destId="{0E2B6E59-8F1B-4F0B-B0FA-2686B7F15E37}" srcOrd="0" destOrd="0" presId="urn:microsoft.com/office/officeart/2005/8/layout/radial3"/>
    <dgm:cxn modelId="{F6F9EF0D-7803-4BC0-BBE5-6A881C88CF4D}" srcId="{EBE6CB9D-965E-4D85-AF7C-EC520FF1929F}" destId="{4DA3BEF9-47E1-49A0-B944-0ACBFE0F6204}" srcOrd="2" destOrd="0" parTransId="{713FB5F9-CA93-4957-A068-91EBE7B951FC}" sibTransId="{97210762-7EE1-469A-9D56-B36318B0382F}"/>
    <dgm:cxn modelId="{EDDD9228-C339-42AA-B072-6BCD7DAB76A9}" srcId="{EBCCAFD3-BB43-438F-8712-A454CB0EB138}" destId="{EBE6CB9D-965E-4D85-AF7C-EC520FF1929F}" srcOrd="0" destOrd="0" parTransId="{7F328AB8-FEC3-40C1-9112-B1B8FFDDB599}" sibTransId="{30B3396C-441B-4397-8BF0-C64F7D5C1DAF}"/>
    <dgm:cxn modelId="{171EA966-9E52-4749-88C8-1F6D5D9A91AF}" type="presOf" srcId="{EBCCAFD3-BB43-438F-8712-A454CB0EB138}" destId="{275C0E71-4B07-4443-8AFF-AABA5015BFBC}" srcOrd="0" destOrd="0" presId="urn:microsoft.com/office/officeart/2005/8/layout/radial3"/>
    <dgm:cxn modelId="{19FF0250-B6ED-4D09-9B15-929BC780A015}" type="presOf" srcId="{4DA3BEF9-47E1-49A0-B944-0ACBFE0F6204}" destId="{EB3BF00E-D7DF-4410-A7D5-304014667755}" srcOrd="0" destOrd="0" presId="urn:microsoft.com/office/officeart/2005/8/layout/radial3"/>
    <dgm:cxn modelId="{A7CDD89B-A6B9-407A-ABEE-5A2693879787}" type="presOf" srcId="{36950F3E-89DC-49F6-80E0-8870936EB2B0}" destId="{B646AFE4-EB2C-421C-9D90-2E044B33911D}" srcOrd="0" destOrd="0" presId="urn:microsoft.com/office/officeart/2005/8/layout/radial3"/>
    <dgm:cxn modelId="{C2EB33A4-3C4B-4767-AF32-89F9ECFC7AB5}" type="presOf" srcId="{EBE6CB9D-965E-4D85-AF7C-EC520FF1929F}" destId="{1AF0CDF3-A6FD-463B-AF15-D3CF735F6386}" srcOrd="0" destOrd="0" presId="urn:microsoft.com/office/officeart/2005/8/layout/radial3"/>
    <dgm:cxn modelId="{B5527EA4-0F6C-4FA5-AC48-BDFD8F622C0C}" srcId="{EBE6CB9D-965E-4D85-AF7C-EC520FF1929F}" destId="{36950F3E-89DC-49F6-80E0-8870936EB2B0}" srcOrd="1" destOrd="0" parTransId="{2A4E4095-9240-4D57-9A2D-EB60470FCC24}" sibTransId="{83D20097-4A1A-4E05-B3F2-9B40AD0E97B8}"/>
    <dgm:cxn modelId="{52D6FCAE-C08D-4BAB-8D6A-076FE4E119EF}" type="presOf" srcId="{F216630D-0403-4853-9257-AAE4ACE8990A}" destId="{E451A631-C6D5-45A5-A1A8-A99B742DEE7A}" srcOrd="0" destOrd="0" presId="urn:microsoft.com/office/officeart/2005/8/layout/radial3"/>
    <dgm:cxn modelId="{D3B4CFD2-CE24-4D9F-B004-B41CEE6BBED3}" srcId="{EBE6CB9D-965E-4D85-AF7C-EC520FF1929F}" destId="{5B010B8E-EAAC-4291-9C13-B762CFED6F67}" srcOrd="3" destOrd="0" parTransId="{64BE33B3-F68A-4DC3-8A3B-88D6FB502F17}" sibTransId="{CDB88E90-39CD-4873-8077-CFEF7F445452}"/>
    <dgm:cxn modelId="{1A0FDDDA-6356-4D31-A596-3F12244818B1}" srcId="{EBE6CB9D-965E-4D85-AF7C-EC520FF1929F}" destId="{AF3E1208-0BCB-44D8-A69B-A50E88B78549}" srcOrd="0" destOrd="0" parTransId="{02B5CBA9-38D2-45E1-B546-6EFCE75EE708}" sibTransId="{675557CD-FF14-423F-8D64-77DCFA0160A4}"/>
    <dgm:cxn modelId="{E3AA27DD-9474-4E18-AEAE-FA6487E8FB22}" srcId="{EBE6CB9D-965E-4D85-AF7C-EC520FF1929F}" destId="{AF93AC93-B85F-4BFB-AFBA-129C802030C1}" srcOrd="4" destOrd="0" parTransId="{19B13517-9CD1-454E-A1C1-259CC4DE9737}" sibTransId="{C63AE33C-8F99-4E49-93E9-88520F08118D}"/>
    <dgm:cxn modelId="{57D7A0E7-BC89-4CB9-9DFF-27C29D0E2B3B}" srcId="{EBE6CB9D-965E-4D85-AF7C-EC520FF1929F}" destId="{F216630D-0403-4853-9257-AAE4ACE8990A}" srcOrd="5" destOrd="0" parTransId="{17A03301-C6CA-4BA4-8455-F1D411555003}" sibTransId="{6272FBD8-9B74-4108-B88E-B1CDB3075607}"/>
    <dgm:cxn modelId="{5DC93DF2-00EF-49C0-B074-568E6B00E853}" type="presOf" srcId="{AF3E1208-0BCB-44D8-A69B-A50E88B78549}" destId="{65D611FC-6230-422C-85E8-9791E88E7965}" srcOrd="0" destOrd="0" presId="urn:microsoft.com/office/officeart/2005/8/layout/radial3"/>
    <dgm:cxn modelId="{4B310054-97CE-4878-BD9D-1B4F4D422513}" type="presParOf" srcId="{275C0E71-4B07-4443-8AFF-AABA5015BFBC}" destId="{D26C5D75-D92D-4F20-ABCF-52928D310295}" srcOrd="0" destOrd="0" presId="urn:microsoft.com/office/officeart/2005/8/layout/radial3"/>
    <dgm:cxn modelId="{E9199367-262B-449B-A611-CD26058B0A1F}" type="presParOf" srcId="{D26C5D75-D92D-4F20-ABCF-52928D310295}" destId="{1AF0CDF3-A6FD-463B-AF15-D3CF735F6386}" srcOrd="0" destOrd="0" presId="urn:microsoft.com/office/officeart/2005/8/layout/radial3"/>
    <dgm:cxn modelId="{ECA6E4A5-27C2-48BF-88A8-B33AF95ADA26}" type="presParOf" srcId="{D26C5D75-D92D-4F20-ABCF-52928D310295}" destId="{65D611FC-6230-422C-85E8-9791E88E7965}" srcOrd="1" destOrd="0" presId="urn:microsoft.com/office/officeart/2005/8/layout/radial3"/>
    <dgm:cxn modelId="{1F43DBDD-A1C9-4D79-8E02-DC387BC45412}" type="presParOf" srcId="{D26C5D75-D92D-4F20-ABCF-52928D310295}" destId="{B646AFE4-EB2C-421C-9D90-2E044B33911D}" srcOrd="2" destOrd="0" presId="urn:microsoft.com/office/officeart/2005/8/layout/radial3"/>
    <dgm:cxn modelId="{F3E4C6D7-0E9E-4002-A56A-1DCBA25029C5}" type="presParOf" srcId="{D26C5D75-D92D-4F20-ABCF-52928D310295}" destId="{EB3BF00E-D7DF-4410-A7D5-304014667755}" srcOrd="3" destOrd="0" presId="urn:microsoft.com/office/officeart/2005/8/layout/radial3"/>
    <dgm:cxn modelId="{01F6D5EE-C550-4E8A-A493-BAB04946FA75}" type="presParOf" srcId="{D26C5D75-D92D-4F20-ABCF-52928D310295}" destId="{0E2B6E59-8F1B-4F0B-B0FA-2686B7F15E37}" srcOrd="4" destOrd="0" presId="urn:microsoft.com/office/officeart/2005/8/layout/radial3"/>
    <dgm:cxn modelId="{E48678B1-8317-4699-A44E-28DFC78906F7}" type="presParOf" srcId="{D26C5D75-D92D-4F20-ABCF-52928D310295}" destId="{B9159461-F5B8-49B8-BD7D-303780E82EAA}" srcOrd="5" destOrd="0" presId="urn:microsoft.com/office/officeart/2005/8/layout/radial3"/>
    <dgm:cxn modelId="{08C2E6B2-A9E4-40A2-AFC5-9A35E0D93395}" type="presParOf" srcId="{D26C5D75-D92D-4F20-ABCF-52928D310295}" destId="{E451A631-C6D5-45A5-A1A8-A99B742DEE7A}" srcOrd="6" destOrd="0" presId="urn:microsoft.com/office/officeart/2005/8/layout/radial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B8D60D-8817-4CA6-848C-948D92420509}" type="doc">
      <dgm:prSet loTypeId="urn:microsoft.com/office/officeart/2008/layout/PictureStrips" loCatId="list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65176DA-4171-4D3A-A82D-A113B8FBA2E7}">
      <dgm:prSet custT="1"/>
      <dgm:spPr>
        <a:solidFill>
          <a:srgbClr val="0070C0">
            <a:alpha val="40000"/>
          </a:srgbClr>
        </a:solidFill>
        <a:effectLst>
          <a:glow rad="101600">
            <a:srgbClr val="002060">
              <a:alpha val="60000"/>
            </a:srgbClr>
          </a:glow>
        </a:effectLst>
      </dgm:spPr>
      <dgm:t>
        <a:bodyPr/>
        <a:lstStyle/>
        <a:p>
          <a:r>
            <a:rPr lang="en-IN" sz="8000" dirty="0">
              <a:solidFill>
                <a:schemeClr val="tx1"/>
              </a:solidFill>
              <a:latin typeface="Algerian" panose="04020705040A02060702" pitchFamily="82" charset="0"/>
            </a:rPr>
            <a:t>EDA</a:t>
          </a:r>
          <a:br>
            <a:rPr lang="en-IN" sz="8000" dirty="0">
              <a:solidFill>
                <a:schemeClr val="tx1"/>
              </a:solidFill>
            </a:rPr>
          </a:br>
          <a:r>
            <a:rPr lang="en-IN" sz="8000" dirty="0">
              <a:solidFill>
                <a:schemeClr val="tx1"/>
              </a:solidFill>
              <a:latin typeface="Algerian" panose="04020705040A02060702" pitchFamily="82" charset="0"/>
            </a:rPr>
            <a:t>Exploratory Data Analytics</a:t>
          </a:r>
          <a:endParaRPr lang="en-US" sz="8000" dirty="0">
            <a:solidFill>
              <a:schemeClr val="tx1"/>
            </a:solidFill>
            <a:latin typeface="Algerian" panose="04020705040A02060702" pitchFamily="82" charset="0"/>
          </a:endParaRPr>
        </a:p>
      </dgm:t>
    </dgm:pt>
    <dgm:pt modelId="{C09479DF-A797-441E-ADD7-EAAE083C8F22}" type="parTrans" cxnId="{FC320AC3-3DA4-40B6-B98F-87795BFF55D1}">
      <dgm:prSet/>
      <dgm:spPr/>
      <dgm:t>
        <a:bodyPr/>
        <a:lstStyle/>
        <a:p>
          <a:endParaRPr lang="en-US"/>
        </a:p>
      </dgm:t>
    </dgm:pt>
    <dgm:pt modelId="{A4AE7FB6-994F-4FFD-818A-1B30B6DA07A5}" type="sibTrans" cxnId="{FC320AC3-3DA4-40B6-B98F-87795BFF55D1}">
      <dgm:prSet/>
      <dgm:spPr/>
      <dgm:t>
        <a:bodyPr/>
        <a:lstStyle/>
        <a:p>
          <a:endParaRPr lang="en-US"/>
        </a:p>
      </dgm:t>
    </dgm:pt>
    <dgm:pt modelId="{9FE9FCA3-A1A8-4A2B-A8F2-2442597D0FDF}" type="pres">
      <dgm:prSet presAssocID="{B2B8D60D-8817-4CA6-848C-948D92420509}" presName="Name0" presStyleCnt="0">
        <dgm:presLayoutVars>
          <dgm:dir/>
          <dgm:resizeHandles val="exact"/>
        </dgm:presLayoutVars>
      </dgm:prSet>
      <dgm:spPr/>
    </dgm:pt>
    <dgm:pt modelId="{08A9A474-6BED-4017-9DDC-7033F8FFE862}" type="pres">
      <dgm:prSet presAssocID="{365176DA-4171-4D3A-A82D-A113B8FBA2E7}" presName="composite" presStyleCnt="0"/>
      <dgm:spPr/>
    </dgm:pt>
    <dgm:pt modelId="{9EBAAD2C-7609-4A0D-8CE0-CDBED00015B0}" type="pres">
      <dgm:prSet presAssocID="{365176DA-4171-4D3A-A82D-A113B8FBA2E7}" presName="rect1" presStyleLbl="trAlignAcc1" presStyleIdx="0" presStyleCnt="1" custScaleX="104167" custScaleY="192296" custLinFactNeighborX="-51" custLinFactNeighborY="-12996">
        <dgm:presLayoutVars>
          <dgm:bulletEnabled val="1"/>
        </dgm:presLayoutVars>
      </dgm:prSet>
      <dgm:spPr/>
    </dgm:pt>
    <dgm:pt modelId="{D61DB54F-D57C-4857-9E35-6C8256C855CB}" type="pres">
      <dgm:prSet presAssocID="{365176DA-4171-4D3A-A82D-A113B8FBA2E7}" presName="rect2" presStyleLbl="fgImgPlace1" presStyleIdx="0" presStyleCnt="1" custAng="0" custFlipVert="1" custFlipHor="1" custScaleX="75831" custScaleY="49804" custLinFactNeighborX="9885" custLinFactNeighborY="-686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4000" b="-4000"/>
          </a:stretch>
        </a:blipFill>
      </dgm:spPr>
    </dgm:pt>
  </dgm:ptLst>
  <dgm:cxnLst>
    <dgm:cxn modelId="{A859C1BC-1FF0-49B5-8C9B-114D37AF4771}" type="presOf" srcId="{B2B8D60D-8817-4CA6-848C-948D92420509}" destId="{9FE9FCA3-A1A8-4A2B-A8F2-2442597D0FDF}" srcOrd="0" destOrd="0" presId="urn:microsoft.com/office/officeart/2008/layout/PictureStrips"/>
    <dgm:cxn modelId="{FC320AC3-3DA4-40B6-B98F-87795BFF55D1}" srcId="{B2B8D60D-8817-4CA6-848C-948D92420509}" destId="{365176DA-4171-4D3A-A82D-A113B8FBA2E7}" srcOrd="0" destOrd="0" parTransId="{C09479DF-A797-441E-ADD7-EAAE083C8F22}" sibTransId="{A4AE7FB6-994F-4FFD-818A-1B30B6DA07A5}"/>
    <dgm:cxn modelId="{A4E516FE-386F-4D19-940C-F84A5D720609}" type="presOf" srcId="{365176DA-4171-4D3A-A82D-A113B8FBA2E7}" destId="{9EBAAD2C-7609-4A0D-8CE0-CDBED00015B0}" srcOrd="0" destOrd="0" presId="urn:microsoft.com/office/officeart/2008/layout/PictureStrips"/>
    <dgm:cxn modelId="{F0452037-A0F7-4FB7-A1F8-E2B093170E9C}" type="presParOf" srcId="{9FE9FCA3-A1A8-4A2B-A8F2-2442597D0FDF}" destId="{08A9A474-6BED-4017-9DDC-7033F8FFE862}" srcOrd="0" destOrd="0" presId="urn:microsoft.com/office/officeart/2008/layout/PictureStrips"/>
    <dgm:cxn modelId="{784C26F4-27A4-4827-9C98-3226DA9918E7}" type="presParOf" srcId="{08A9A474-6BED-4017-9DDC-7033F8FFE862}" destId="{9EBAAD2C-7609-4A0D-8CE0-CDBED00015B0}" srcOrd="0" destOrd="0" presId="urn:microsoft.com/office/officeart/2008/layout/PictureStrips"/>
    <dgm:cxn modelId="{FB2B9898-2DD1-4F04-8A6E-D1EE561729EF}" type="presParOf" srcId="{08A9A474-6BED-4017-9DDC-7033F8FFE862}" destId="{D61DB54F-D57C-4857-9E35-6C8256C855CB}" srcOrd="1" destOrd="0" presId="urn:microsoft.com/office/officeart/2008/layout/PictureStrips"/>
  </dgm:cxnLst>
  <dgm:bg/>
  <dgm:whole>
    <a:ln>
      <a:prstDash val="sysDash"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F0CDF3-A6FD-463B-AF15-D3CF735F6386}">
      <dsp:nvSpPr>
        <dsp:cNvPr id="0" name=""/>
        <dsp:cNvSpPr/>
      </dsp:nvSpPr>
      <dsp:spPr>
        <a:xfrm>
          <a:off x="2426444" y="1389496"/>
          <a:ext cx="3461551" cy="3461551"/>
        </a:xfrm>
        <a:prstGeom prst="ellipse">
          <a:avLst/>
        </a:prstGeom>
        <a:solidFill>
          <a:schemeClr val="bg2">
            <a:lumMod val="40000"/>
            <a:lumOff val="60000"/>
            <a:alpha val="50000"/>
          </a:schemeClr>
        </a:solidFill>
        <a:ln>
          <a:solidFill>
            <a:schemeClr val="bg2">
              <a:lumMod val="60000"/>
              <a:lumOff val="40000"/>
            </a:schemeClr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solidFill>
                <a:schemeClr val="tx1"/>
              </a:solidFill>
              <a:latin typeface="Algerian" panose="04020705040A02060702" pitchFamily="82" charset="0"/>
            </a:rPr>
            <a:t>Data Science Lifecycle</a:t>
          </a:r>
        </a:p>
      </dsp:txBody>
      <dsp:txXfrm>
        <a:off x="2933376" y="1896428"/>
        <a:ext cx="2447687" cy="2447687"/>
      </dsp:txXfrm>
    </dsp:sp>
    <dsp:sp modelId="{65D611FC-6230-422C-85E8-9791E88E7965}">
      <dsp:nvSpPr>
        <dsp:cNvPr id="0" name=""/>
        <dsp:cNvSpPr/>
      </dsp:nvSpPr>
      <dsp:spPr>
        <a:xfrm>
          <a:off x="3291832" y="617"/>
          <a:ext cx="1730775" cy="173077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Problem Statement</a:t>
          </a:r>
        </a:p>
      </dsp:txBody>
      <dsp:txXfrm>
        <a:off x="3545298" y="254083"/>
        <a:ext cx="1223843" cy="1223843"/>
      </dsp:txXfrm>
    </dsp:sp>
    <dsp:sp modelId="{B646AFE4-EB2C-421C-9D90-2E044B33911D}">
      <dsp:nvSpPr>
        <dsp:cNvPr id="0" name=""/>
        <dsp:cNvSpPr/>
      </dsp:nvSpPr>
      <dsp:spPr>
        <a:xfrm>
          <a:off x="5145538" y="1127750"/>
          <a:ext cx="1730775" cy="1730775"/>
        </a:xfrm>
        <a:prstGeom prst="ellipse">
          <a:avLst/>
        </a:prstGeom>
        <a:solidFill>
          <a:schemeClr val="accent3">
            <a:alpha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Mining</a:t>
          </a:r>
        </a:p>
      </dsp:txBody>
      <dsp:txXfrm>
        <a:off x="5399004" y="1381216"/>
        <a:ext cx="1223843" cy="1223843"/>
      </dsp:txXfrm>
    </dsp:sp>
    <dsp:sp modelId="{EB3BF00E-D7DF-4410-A7D5-304014667755}">
      <dsp:nvSpPr>
        <dsp:cNvPr id="0" name=""/>
        <dsp:cNvSpPr/>
      </dsp:nvSpPr>
      <dsp:spPr>
        <a:xfrm>
          <a:off x="5244083" y="3382017"/>
          <a:ext cx="1730775" cy="1730775"/>
        </a:xfrm>
        <a:prstGeom prst="ellipse">
          <a:avLst/>
        </a:prstGeom>
        <a:solidFill>
          <a:schemeClr val="accent4">
            <a:lumMod val="60000"/>
            <a:lumOff val="40000"/>
            <a:alpha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Cleaning</a:t>
          </a:r>
        </a:p>
      </dsp:txBody>
      <dsp:txXfrm>
        <a:off x="5497549" y="3635483"/>
        <a:ext cx="1223843" cy="1223843"/>
      </dsp:txXfrm>
    </dsp:sp>
    <dsp:sp modelId="{0E2B6E59-8F1B-4F0B-B0FA-2686B7F15E37}">
      <dsp:nvSpPr>
        <dsp:cNvPr id="0" name=""/>
        <dsp:cNvSpPr/>
      </dsp:nvSpPr>
      <dsp:spPr>
        <a:xfrm>
          <a:off x="3291832" y="4509150"/>
          <a:ext cx="1730775" cy="1730775"/>
        </a:xfrm>
        <a:prstGeom prst="ellipse">
          <a:avLst/>
        </a:prstGeom>
        <a:solidFill>
          <a:schemeClr val="accent5">
            <a:lumMod val="75000"/>
            <a:alpha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 Exploration</a:t>
          </a:r>
        </a:p>
      </dsp:txBody>
      <dsp:txXfrm>
        <a:off x="3545298" y="4762616"/>
        <a:ext cx="1223843" cy="1223843"/>
      </dsp:txXfrm>
    </dsp:sp>
    <dsp:sp modelId="{B9159461-F5B8-49B8-BD7D-303780E82EAA}">
      <dsp:nvSpPr>
        <dsp:cNvPr id="0" name=""/>
        <dsp:cNvSpPr/>
      </dsp:nvSpPr>
      <dsp:spPr>
        <a:xfrm>
          <a:off x="1339580" y="3382017"/>
          <a:ext cx="1730775" cy="1730775"/>
        </a:xfrm>
        <a:prstGeom prst="ellipse">
          <a:avLst/>
        </a:prstGeom>
        <a:solidFill>
          <a:schemeClr val="accent2">
            <a:alpha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Feature Engineering</a:t>
          </a:r>
        </a:p>
      </dsp:txBody>
      <dsp:txXfrm>
        <a:off x="1593046" y="3635483"/>
        <a:ext cx="1223843" cy="1223843"/>
      </dsp:txXfrm>
    </dsp:sp>
    <dsp:sp modelId="{E451A631-C6D5-45A5-A1A8-A99B742DEE7A}">
      <dsp:nvSpPr>
        <dsp:cNvPr id="0" name=""/>
        <dsp:cNvSpPr/>
      </dsp:nvSpPr>
      <dsp:spPr>
        <a:xfrm>
          <a:off x="1339580" y="1127750"/>
          <a:ext cx="1730775" cy="1730775"/>
        </a:xfrm>
        <a:prstGeom prst="ellipse">
          <a:avLst/>
        </a:prstGeom>
        <a:solidFill>
          <a:schemeClr val="tx2">
            <a:lumMod val="60000"/>
            <a:lumOff val="40000"/>
            <a:alpha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Predictive Modeling</a:t>
          </a:r>
        </a:p>
      </dsp:txBody>
      <dsp:txXfrm>
        <a:off x="1593046" y="1381216"/>
        <a:ext cx="1223843" cy="12238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BAAD2C-7609-4A0D-8CE0-CDBED00015B0}">
      <dsp:nvSpPr>
        <dsp:cNvPr id="0" name=""/>
        <dsp:cNvSpPr/>
      </dsp:nvSpPr>
      <dsp:spPr>
        <a:xfrm>
          <a:off x="6062" y="0"/>
          <a:ext cx="12441882" cy="7177549"/>
        </a:xfrm>
        <a:prstGeom prst="rect">
          <a:avLst/>
        </a:prstGeom>
        <a:solidFill>
          <a:srgbClr val="0070C0">
            <a:alpha val="40000"/>
          </a:srgb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101600">
            <a:srgbClr val="002060">
              <a:alpha val="60000"/>
            </a:srgbClr>
          </a:glo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28182" tIns="304800" rIns="304800" bIns="304800" numCol="1" spcCol="1270" anchor="ctr" anchorCtr="0">
          <a:noAutofit/>
        </a:bodyPr>
        <a:lstStyle/>
        <a:p>
          <a:pPr marL="0" lvl="0" indent="0" algn="l" defTabSz="3556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000" kern="1200" dirty="0">
              <a:solidFill>
                <a:schemeClr val="tx1"/>
              </a:solidFill>
              <a:latin typeface="Algerian" panose="04020705040A02060702" pitchFamily="82" charset="0"/>
            </a:rPr>
            <a:t>EDA</a:t>
          </a:r>
          <a:br>
            <a:rPr lang="en-IN" sz="8000" kern="1200" dirty="0">
              <a:solidFill>
                <a:schemeClr val="tx1"/>
              </a:solidFill>
            </a:rPr>
          </a:br>
          <a:r>
            <a:rPr lang="en-IN" sz="8000" kern="1200" dirty="0">
              <a:solidFill>
                <a:schemeClr val="tx1"/>
              </a:solidFill>
              <a:latin typeface="Algerian" panose="04020705040A02060702" pitchFamily="82" charset="0"/>
            </a:rPr>
            <a:t>Exploratory Data Analytics</a:t>
          </a:r>
          <a:endParaRPr lang="en-US" sz="8000" kern="1200" dirty="0">
            <a:solidFill>
              <a:schemeClr val="tx1"/>
            </a:solidFill>
            <a:latin typeface="Algerian" panose="04020705040A02060702" pitchFamily="82" charset="0"/>
          </a:endParaRPr>
        </a:p>
      </dsp:txBody>
      <dsp:txXfrm>
        <a:off x="6062" y="0"/>
        <a:ext cx="12441882" cy="7177549"/>
      </dsp:txXfrm>
    </dsp:sp>
    <dsp:sp modelId="{D61DB54F-D57C-4857-9E35-6C8256C855CB}">
      <dsp:nvSpPr>
        <dsp:cNvPr id="0" name=""/>
        <dsp:cNvSpPr/>
      </dsp:nvSpPr>
      <dsp:spPr>
        <a:xfrm flipH="1" flipV="1">
          <a:off x="337353" y="1901643"/>
          <a:ext cx="1981302" cy="19519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3AF8A9-8D44-43B9-8FBC-233E48FF60BD}" type="datetimeFigureOut">
              <a:rPr lang="en-IN" smtClean="0"/>
              <a:t>24-07-2023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1E653-BDF6-4630-8EC4-B5CD280C27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8548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459F-072F-4440-9ED7-F41EC9B302A3}" type="datetimeFigureOut">
              <a:rPr lang="en-IN" smtClean="0"/>
              <a:t>24-07-2023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BDDE1-86FD-46A8-97B3-B530FF3E5D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5578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459F-072F-4440-9ED7-F41EC9B302A3}" type="datetimeFigureOut">
              <a:rPr lang="en-IN" smtClean="0"/>
              <a:t>24-07-2023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BDDE1-86FD-46A8-97B3-B530FF3E5D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6388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459F-072F-4440-9ED7-F41EC9B302A3}" type="datetimeFigureOut">
              <a:rPr lang="en-IN" smtClean="0"/>
              <a:t>24-07-2023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BDDE1-86FD-46A8-97B3-B530FF3E5D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7933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459F-072F-4440-9ED7-F41EC9B302A3}" type="datetimeFigureOut">
              <a:rPr lang="en-IN" smtClean="0"/>
              <a:t>24-07-2023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BDDE1-86FD-46A8-97B3-B530FF3E5D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2645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459F-072F-4440-9ED7-F41EC9B302A3}" type="datetimeFigureOut">
              <a:rPr lang="en-IN" smtClean="0"/>
              <a:t>24-07-2023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BDDE1-86FD-46A8-97B3-B530FF3E5D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8824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459F-072F-4440-9ED7-F41EC9B302A3}" type="datetimeFigureOut">
              <a:rPr lang="en-IN" smtClean="0"/>
              <a:t>24-07-2023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BDDE1-86FD-46A8-97B3-B530FF3E5D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8227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459F-072F-4440-9ED7-F41EC9B302A3}" type="datetimeFigureOut">
              <a:rPr lang="en-IN" smtClean="0"/>
              <a:t>24-07-2023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BDDE1-86FD-46A8-97B3-B530FF3E5D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1954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459F-072F-4440-9ED7-F41EC9B302A3}" type="datetimeFigureOut">
              <a:rPr lang="en-IN" smtClean="0"/>
              <a:t>24-07-2023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BDDE1-86FD-46A8-97B3-B530FF3E5D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5915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459F-072F-4440-9ED7-F41EC9B302A3}" type="datetimeFigureOut">
              <a:rPr lang="en-IN" smtClean="0"/>
              <a:t>24-07-2023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BDDE1-86FD-46A8-97B3-B530FF3E5D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339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459F-072F-4440-9ED7-F41EC9B302A3}" type="datetimeFigureOut">
              <a:rPr lang="en-IN" smtClean="0"/>
              <a:t>24-07-2023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BDDE1-86FD-46A8-97B3-B530FF3E5D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6624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459F-072F-4440-9ED7-F41EC9B302A3}" type="datetimeFigureOut">
              <a:rPr lang="en-IN" smtClean="0"/>
              <a:t>24-07-2023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BDDE1-86FD-46A8-97B3-B530FF3E5D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8093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6459F-072F-4440-9ED7-F41EC9B302A3}" type="datetimeFigureOut">
              <a:rPr lang="en-IN" smtClean="0"/>
              <a:t>24-07-2023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0BDDE1-86FD-46A8-97B3-B530FF3E5D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75801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jshravan354@gmail.com" TargetMode="External"/><Relationship Id="rId4" Type="http://schemas.openxmlformats.org/officeDocument/2006/relationships/hyperlink" Target="mailto:biswasbhaskar32@gmail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2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89">
            <a:extLst>
              <a:ext uri="{FF2B5EF4-FFF2-40B4-BE49-F238E27FC236}">
                <a16:creationId xmlns:a16="http://schemas.microsoft.com/office/drawing/2014/main" id="{48E0E201-13BA-445C-A937-490E59301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6" t="2222" r="5995" b="2126"/>
          <a:stretch>
            <a:fillRect/>
          </a:stretch>
        </p:blipFill>
        <p:spPr>
          <a:xfrm>
            <a:off x="1" y="0"/>
            <a:ext cx="8471667" cy="6864903"/>
          </a:xfrm>
          <a:custGeom>
            <a:avLst/>
            <a:gdLst>
              <a:gd name="connsiteX0" fmla="*/ 1694481 w 8471667"/>
              <a:gd name="connsiteY0" fmla="*/ 6411711 h 6864903"/>
              <a:gd name="connsiteX1" fmla="*/ 1785381 w 8471667"/>
              <a:gd name="connsiteY1" fmla="*/ 6443017 h 6864903"/>
              <a:gd name="connsiteX2" fmla="*/ 2254371 w 8471667"/>
              <a:gd name="connsiteY2" fmla="*/ 6858001 h 6864903"/>
              <a:gd name="connsiteX3" fmla="*/ 1250458 w 8471667"/>
              <a:gd name="connsiteY3" fmla="*/ 6858001 h 6864903"/>
              <a:gd name="connsiteX4" fmla="*/ 1608070 w 8471667"/>
              <a:gd name="connsiteY4" fmla="*/ 6453850 h 6864903"/>
              <a:gd name="connsiteX5" fmla="*/ 1694481 w 8471667"/>
              <a:gd name="connsiteY5" fmla="*/ 6411711 h 6864903"/>
              <a:gd name="connsiteX6" fmla="*/ 4502986 w 8471667"/>
              <a:gd name="connsiteY6" fmla="*/ 6316083 h 6864903"/>
              <a:gd name="connsiteX7" fmla="*/ 4593884 w 8471667"/>
              <a:gd name="connsiteY7" fmla="*/ 6347390 h 6864903"/>
              <a:gd name="connsiteX8" fmla="*/ 5178746 w 8471667"/>
              <a:gd name="connsiteY8" fmla="*/ 6864902 h 6864903"/>
              <a:gd name="connsiteX9" fmla="*/ 3968240 w 8471667"/>
              <a:gd name="connsiteY9" fmla="*/ 6864903 h 6864903"/>
              <a:gd name="connsiteX10" fmla="*/ 4416573 w 8471667"/>
              <a:gd name="connsiteY10" fmla="*/ 6358222 h 6864903"/>
              <a:gd name="connsiteX11" fmla="*/ 4502986 w 8471667"/>
              <a:gd name="connsiteY11" fmla="*/ 6316083 h 6864903"/>
              <a:gd name="connsiteX12" fmla="*/ 153153 w 8471667"/>
              <a:gd name="connsiteY12" fmla="*/ 5053877 h 6864903"/>
              <a:gd name="connsiteX13" fmla="*/ 244051 w 8471667"/>
              <a:gd name="connsiteY13" fmla="*/ 5085182 h 6864903"/>
              <a:gd name="connsiteX14" fmla="*/ 1520266 w 8471667"/>
              <a:gd name="connsiteY14" fmla="*/ 6214435 h 6864903"/>
              <a:gd name="connsiteX15" fmla="*/ 1531098 w 8471667"/>
              <a:gd name="connsiteY15" fmla="*/ 6391745 h 6864903"/>
              <a:gd name="connsiteX16" fmla="*/ 1118534 w 8471667"/>
              <a:gd name="connsiteY16" fmla="*/ 6858001 h 6864903"/>
              <a:gd name="connsiteX17" fmla="*/ 0 w 8471667"/>
              <a:gd name="connsiteY17" fmla="*/ 6858001 h 6864903"/>
              <a:gd name="connsiteX18" fmla="*/ 0 w 8471667"/>
              <a:gd name="connsiteY18" fmla="*/ 5171441 h 6864903"/>
              <a:gd name="connsiteX19" fmla="*/ 66741 w 8471667"/>
              <a:gd name="connsiteY19" fmla="*/ 5096015 h 6864903"/>
              <a:gd name="connsiteX20" fmla="*/ 153153 w 8471667"/>
              <a:gd name="connsiteY20" fmla="*/ 5053877 h 6864903"/>
              <a:gd name="connsiteX21" fmla="*/ 2982842 w 8471667"/>
              <a:gd name="connsiteY21" fmla="*/ 4965336 h 6864903"/>
              <a:gd name="connsiteX22" fmla="*/ 3073740 w 8471667"/>
              <a:gd name="connsiteY22" fmla="*/ 4996641 h 6864903"/>
              <a:gd name="connsiteX23" fmla="*/ 4349954 w 8471667"/>
              <a:gd name="connsiteY23" fmla="*/ 6125894 h 6864903"/>
              <a:gd name="connsiteX24" fmla="*/ 4360789 w 8471667"/>
              <a:gd name="connsiteY24" fmla="*/ 6303205 h 6864903"/>
              <a:gd name="connsiteX25" fmla="*/ 3863773 w 8471667"/>
              <a:gd name="connsiteY25" fmla="*/ 6864903 h 6864903"/>
              <a:gd name="connsiteX26" fmla="*/ 2381099 w 8471667"/>
              <a:gd name="connsiteY26" fmla="*/ 6864901 h 6864903"/>
              <a:gd name="connsiteX27" fmla="*/ 1842397 w 8471667"/>
              <a:gd name="connsiteY27" fmla="*/ 6388234 h 6864903"/>
              <a:gd name="connsiteX28" fmla="*/ 1831564 w 8471667"/>
              <a:gd name="connsiteY28" fmla="*/ 6210924 h 6864903"/>
              <a:gd name="connsiteX29" fmla="*/ 2896431 w 8471667"/>
              <a:gd name="connsiteY29" fmla="*/ 5007475 h 6864903"/>
              <a:gd name="connsiteX30" fmla="*/ 2982842 w 8471667"/>
              <a:gd name="connsiteY30" fmla="*/ 4965336 h 6864903"/>
              <a:gd name="connsiteX31" fmla="*/ 5773980 w 8471667"/>
              <a:gd name="connsiteY31" fmla="*/ 4871189 h 6864903"/>
              <a:gd name="connsiteX32" fmla="*/ 5864878 w 8471667"/>
              <a:gd name="connsiteY32" fmla="*/ 4902493 h 6864903"/>
              <a:gd name="connsiteX33" fmla="*/ 7141092 w 8471667"/>
              <a:gd name="connsiteY33" fmla="*/ 6031746 h 6864903"/>
              <a:gd name="connsiteX34" fmla="*/ 7151926 w 8471667"/>
              <a:gd name="connsiteY34" fmla="*/ 6209057 h 6864903"/>
              <a:gd name="connsiteX35" fmla="*/ 6571603 w 8471667"/>
              <a:gd name="connsiteY35" fmla="*/ 6864902 h 6864903"/>
              <a:gd name="connsiteX36" fmla="*/ 5278638 w 8471667"/>
              <a:gd name="connsiteY36" fmla="*/ 6864903 h 6864903"/>
              <a:gd name="connsiteX37" fmla="*/ 4633533 w 8471667"/>
              <a:gd name="connsiteY37" fmla="*/ 6294085 h 6864903"/>
              <a:gd name="connsiteX38" fmla="*/ 4622701 w 8471667"/>
              <a:gd name="connsiteY38" fmla="*/ 6116775 h 6864903"/>
              <a:gd name="connsiteX39" fmla="*/ 5687567 w 8471667"/>
              <a:gd name="connsiteY39" fmla="*/ 4913326 h 6864903"/>
              <a:gd name="connsiteX40" fmla="*/ 5773980 w 8471667"/>
              <a:gd name="connsiteY40" fmla="*/ 4871189 h 6864903"/>
              <a:gd name="connsiteX41" fmla="*/ 1462697 w 8471667"/>
              <a:gd name="connsiteY41" fmla="*/ 3614587 h 6864903"/>
              <a:gd name="connsiteX42" fmla="*/ 1553596 w 8471667"/>
              <a:gd name="connsiteY42" fmla="*/ 3645893 h 6864903"/>
              <a:gd name="connsiteX43" fmla="*/ 2829810 w 8471667"/>
              <a:gd name="connsiteY43" fmla="*/ 4775146 h 6864903"/>
              <a:gd name="connsiteX44" fmla="*/ 2840643 w 8471667"/>
              <a:gd name="connsiteY44" fmla="*/ 4952456 h 6864903"/>
              <a:gd name="connsiteX45" fmla="*/ 1775777 w 8471667"/>
              <a:gd name="connsiteY45" fmla="*/ 6155905 h 6864903"/>
              <a:gd name="connsiteX46" fmla="*/ 1598466 w 8471667"/>
              <a:gd name="connsiteY46" fmla="*/ 6166738 h 6864903"/>
              <a:gd name="connsiteX47" fmla="*/ 322251 w 8471667"/>
              <a:gd name="connsiteY47" fmla="*/ 5037483 h 6864903"/>
              <a:gd name="connsiteX48" fmla="*/ 311419 w 8471667"/>
              <a:gd name="connsiteY48" fmla="*/ 4860175 h 6864903"/>
              <a:gd name="connsiteX49" fmla="*/ 1376286 w 8471667"/>
              <a:gd name="connsiteY49" fmla="*/ 3656726 h 6864903"/>
              <a:gd name="connsiteX50" fmla="*/ 1462697 w 8471667"/>
              <a:gd name="connsiteY50" fmla="*/ 3614587 h 6864903"/>
              <a:gd name="connsiteX51" fmla="*/ 4253835 w 8471667"/>
              <a:gd name="connsiteY51" fmla="*/ 3520440 h 6864903"/>
              <a:gd name="connsiteX52" fmla="*/ 4344734 w 8471667"/>
              <a:gd name="connsiteY52" fmla="*/ 3551746 h 6864903"/>
              <a:gd name="connsiteX53" fmla="*/ 5620949 w 8471667"/>
              <a:gd name="connsiteY53" fmla="*/ 4680999 h 6864903"/>
              <a:gd name="connsiteX54" fmla="*/ 5631781 w 8471667"/>
              <a:gd name="connsiteY54" fmla="*/ 4858309 h 6864903"/>
              <a:gd name="connsiteX55" fmla="*/ 4566915 w 8471667"/>
              <a:gd name="connsiteY55" fmla="*/ 6061759 h 6864903"/>
              <a:gd name="connsiteX56" fmla="*/ 4389605 w 8471667"/>
              <a:gd name="connsiteY56" fmla="*/ 6072591 h 6864903"/>
              <a:gd name="connsiteX57" fmla="*/ 3113390 w 8471667"/>
              <a:gd name="connsiteY57" fmla="*/ 4943339 h 6864903"/>
              <a:gd name="connsiteX58" fmla="*/ 3102557 w 8471667"/>
              <a:gd name="connsiteY58" fmla="*/ 4766028 h 6864903"/>
              <a:gd name="connsiteX59" fmla="*/ 4167423 w 8471667"/>
              <a:gd name="connsiteY59" fmla="*/ 3562578 h 6864903"/>
              <a:gd name="connsiteX60" fmla="*/ 4253835 w 8471667"/>
              <a:gd name="connsiteY60" fmla="*/ 3520440 h 6864903"/>
              <a:gd name="connsiteX61" fmla="*/ 7062180 w 8471667"/>
              <a:gd name="connsiteY61" fmla="*/ 3438987 h 6864903"/>
              <a:gd name="connsiteX62" fmla="*/ 7153079 w 8471667"/>
              <a:gd name="connsiteY62" fmla="*/ 3470292 h 6864903"/>
              <a:gd name="connsiteX63" fmla="*/ 8429293 w 8471667"/>
              <a:gd name="connsiteY63" fmla="*/ 4599545 h 6864903"/>
              <a:gd name="connsiteX64" fmla="*/ 8440126 w 8471667"/>
              <a:gd name="connsiteY64" fmla="*/ 4776856 h 6864903"/>
              <a:gd name="connsiteX65" fmla="*/ 7375260 w 8471667"/>
              <a:gd name="connsiteY65" fmla="*/ 5980305 h 6864903"/>
              <a:gd name="connsiteX66" fmla="*/ 7197950 w 8471667"/>
              <a:gd name="connsiteY66" fmla="*/ 5991137 h 6864903"/>
              <a:gd name="connsiteX67" fmla="*/ 5921735 w 8471667"/>
              <a:gd name="connsiteY67" fmla="*/ 4861884 h 6864903"/>
              <a:gd name="connsiteX68" fmla="*/ 5910902 w 8471667"/>
              <a:gd name="connsiteY68" fmla="*/ 4684574 h 6864903"/>
              <a:gd name="connsiteX69" fmla="*/ 6975769 w 8471667"/>
              <a:gd name="connsiteY69" fmla="*/ 3481125 h 6864903"/>
              <a:gd name="connsiteX70" fmla="*/ 7062180 w 8471667"/>
              <a:gd name="connsiteY70" fmla="*/ 3438987 h 6864903"/>
              <a:gd name="connsiteX71" fmla="*/ 0 w 8471667"/>
              <a:gd name="connsiteY71" fmla="*/ 2275763 h 6864903"/>
              <a:gd name="connsiteX72" fmla="*/ 33450 w 8471667"/>
              <a:gd name="connsiteY72" fmla="*/ 2295145 h 6864903"/>
              <a:gd name="connsiteX73" fmla="*/ 1309663 w 8471667"/>
              <a:gd name="connsiteY73" fmla="*/ 3424400 h 6864903"/>
              <a:gd name="connsiteX74" fmla="*/ 1320496 w 8471667"/>
              <a:gd name="connsiteY74" fmla="*/ 3601710 h 6864903"/>
              <a:gd name="connsiteX75" fmla="*/ 255631 w 8471667"/>
              <a:gd name="connsiteY75" fmla="*/ 4805159 h 6864903"/>
              <a:gd name="connsiteX76" fmla="*/ 78320 w 8471667"/>
              <a:gd name="connsiteY76" fmla="*/ 4815991 h 6864903"/>
              <a:gd name="connsiteX77" fmla="*/ 0 w 8471667"/>
              <a:gd name="connsiteY77" fmla="*/ 4746690 h 6864903"/>
              <a:gd name="connsiteX78" fmla="*/ 2735027 w 8471667"/>
              <a:gd name="connsiteY78" fmla="*/ 2169507 h 6864903"/>
              <a:gd name="connsiteX79" fmla="*/ 2825925 w 8471667"/>
              <a:gd name="connsiteY79" fmla="*/ 2200813 h 6864903"/>
              <a:gd name="connsiteX80" fmla="*/ 4102139 w 8471667"/>
              <a:gd name="connsiteY80" fmla="*/ 3330066 h 6864903"/>
              <a:gd name="connsiteX81" fmla="*/ 4112972 w 8471667"/>
              <a:gd name="connsiteY81" fmla="*/ 3507376 h 6864903"/>
              <a:gd name="connsiteX82" fmla="*/ 3048105 w 8471667"/>
              <a:gd name="connsiteY82" fmla="*/ 4710825 h 6864903"/>
              <a:gd name="connsiteX83" fmla="*/ 2870795 w 8471667"/>
              <a:gd name="connsiteY83" fmla="*/ 4721658 h 6864903"/>
              <a:gd name="connsiteX84" fmla="*/ 1594581 w 8471667"/>
              <a:gd name="connsiteY84" fmla="*/ 3592405 h 6864903"/>
              <a:gd name="connsiteX85" fmla="*/ 1583748 w 8471667"/>
              <a:gd name="connsiteY85" fmla="*/ 3415095 h 6864903"/>
              <a:gd name="connsiteX86" fmla="*/ 2648615 w 8471667"/>
              <a:gd name="connsiteY86" fmla="*/ 2211646 h 6864903"/>
              <a:gd name="connsiteX87" fmla="*/ 2735027 w 8471667"/>
              <a:gd name="connsiteY87" fmla="*/ 2169507 h 6864903"/>
              <a:gd name="connsiteX88" fmla="*/ 5542036 w 8471667"/>
              <a:gd name="connsiteY88" fmla="*/ 2088238 h 6864903"/>
              <a:gd name="connsiteX89" fmla="*/ 5632934 w 8471667"/>
              <a:gd name="connsiteY89" fmla="*/ 2119544 h 6864903"/>
              <a:gd name="connsiteX90" fmla="*/ 6909150 w 8471667"/>
              <a:gd name="connsiteY90" fmla="*/ 3248797 h 6864903"/>
              <a:gd name="connsiteX91" fmla="*/ 6919981 w 8471667"/>
              <a:gd name="connsiteY91" fmla="*/ 3426108 h 6864903"/>
              <a:gd name="connsiteX92" fmla="*/ 5855116 w 8471667"/>
              <a:gd name="connsiteY92" fmla="*/ 4629556 h 6864903"/>
              <a:gd name="connsiteX93" fmla="*/ 5677806 w 8471667"/>
              <a:gd name="connsiteY93" fmla="*/ 4640390 h 6864903"/>
              <a:gd name="connsiteX94" fmla="*/ 4401590 w 8471667"/>
              <a:gd name="connsiteY94" fmla="*/ 3511135 h 6864903"/>
              <a:gd name="connsiteX95" fmla="*/ 4390758 w 8471667"/>
              <a:gd name="connsiteY95" fmla="*/ 3333825 h 6864903"/>
              <a:gd name="connsiteX96" fmla="*/ 5455625 w 8471667"/>
              <a:gd name="connsiteY96" fmla="*/ 2130377 h 6864903"/>
              <a:gd name="connsiteX97" fmla="*/ 5542036 w 8471667"/>
              <a:gd name="connsiteY97" fmla="*/ 2088238 h 6864903"/>
              <a:gd name="connsiteX98" fmla="*/ 1213545 w 8471667"/>
              <a:gd name="connsiteY98" fmla="*/ 818944 h 6864903"/>
              <a:gd name="connsiteX99" fmla="*/ 1304444 w 8471667"/>
              <a:gd name="connsiteY99" fmla="*/ 850250 h 6864903"/>
              <a:gd name="connsiteX100" fmla="*/ 2580660 w 8471667"/>
              <a:gd name="connsiteY100" fmla="*/ 1979504 h 6864903"/>
              <a:gd name="connsiteX101" fmla="*/ 2591492 w 8471667"/>
              <a:gd name="connsiteY101" fmla="*/ 2156814 h 6864903"/>
              <a:gd name="connsiteX102" fmla="*/ 1526625 w 8471667"/>
              <a:gd name="connsiteY102" fmla="*/ 3360262 h 6864903"/>
              <a:gd name="connsiteX103" fmla="*/ 1349315 w 8471667"/>
              <a:gd name="connsiteY103" fmla="*/ 3371095 h 6864903"/>
              <a:gd name="connsiteX104" fmla="*/ 73100 w 8471667"/>
              <a:gd name="connsiteY104" fmla="*/ 2241844 h 6864903"/>
              <a:gd name="connsiteX105" fmla="*/ 62268 w 8471667"/>
              <a:gd name="connsiteY105" fmla="*/ 2064533 h 6864903"/>
              <a:gd name="connsiteX106" fmla="*/ 1127135 w 8471667"/>
              <a:gd name="connsiteY106" fmla="*/ 861084 h 6864903"/>
              <a:gd name="connsiteX107" fmla="*/ 1213545 w 8471667"/>
              <a:gd name="connsiteY107" fmla="*/ 818944 h 6864903"/>
              <a:gd name="connsiteX108" fmla="*/ 4021891 w 8471667"/>
              <a:gd name="connsiteY108" fmla="*/ 737490 h 6864903"/>
              <a:gd name="connsiteX109" fmla="*/ 4112790 w 8471667"/>
              <a:gd name="connsiteY109" fmla="*/ 768796 h 6864903"/>
              <a:gd name="connsiteX110" fmla="*/ 5389005 w 8471667"/>
              <a:gd name="connsiteY110" fmla="*/ 1898049 h 6864903"/>
              <a:gd name="connsiteX111" fmla="*/ 5399837 w 8471667"/>
              <a:gd name="connsiteY111" fmla="*/ 2075358 h 6864903"/>
              <a:gd name="connsiteX112" fmla="*/ 4334971 w 8471667"/>
              <a:gd name="connsiteY112" fmla="*/ 3278807 h 6864903"/>
              <a:gd name="connsiteX113" fmla="*/ 4157660 w 8471667"/>
              <a:gd name="connsiteY113" fmla="*/ 3289640 h 6864903"/>
              <a:gd name="connsiteX114" fmla="*/ 2881446 w 8471667"/>
              <a:gd name="connsiteY114" fmla="*/ 2160387 h 6864903"/>
              <a:gd name="connsiteX115" fmla="*/ 2870614 w 8471667"/>
              <a:gd name="connsiteY115" fmla="*/ 1983077 h 6864903"/>
              <a:gd name="connsiteX116" fmla="*/ 3935480 w 8471667"/>
              <a:gd name="connsiteY116" fmla="*/ 779628 h 6864903"/>
              <a:gd name="connsiteX117" fmla="*/ 4021891 w 8471667"/>
              <a:gd name="connsiteY117" fmla="*/ 737490 h 6864903"/>
              <a:gd name="connsiteX118" fmla="*/ 304935 w 8471667"/>
              <a:gd name="connsiteY118" fmla="*/ 1 h 6864903"/>
              <a:gd name="connsiteX119" fmla="*/ 1031534 w 8471667"/>
              <a:gd name="connsiteY119" fmla="*/ 642929 h 6864903"/>
              <a:gd name="connsiteX120" fmla="*/ 1042367 w 8471667"/>
              <a:gd name="connsiteY120" fmla="*/ 820239 h 6864903"/>
              <a:gd name="connsiteX121" fmla="*/ 0 w 8471667"/>
              <a:gd name="connsiteY121" fmla="*/ 1998260 h 6864903"/>
              <a:gd name="connsiteX122" fmla="*/ 0 w 8471667"/>
              <a:gd name="connsiteY122" fmla="*/ 2 h 6864903"/>
              <a:gd name="connsiteX123" fmla="*/ 3250331 w 8471667"/>
              <a:gd name="connsiteY123" fmla="*/ 1 h 6864903"/>
              <a:gd name="connsiteX124" fmla="*/ 3868860 w 8471667"/>
              <a:gd name="connsiteY124" fmla="*/ 547303 h 6864903"/>
              <a:gd name="connsiteX125" fmla="*/ 3879692 w 8471667"/>
              <a:gd name="connsiteY125" fmla="*/ 724614 h 6864903"/>
              <a:gd name="connsiteX126" fmla="*/ 2814826 w 8471667"/>
              <a:gd name="connsiteY126" fmla="*/ 1928062 h 6864903"/>
              <a:gd name="connsiteX127" fmla="*/ 2637515 w 8471667"/>
              <a:gd name="connsiteY127" fmla="*/ 1938895 h 6864903"/>
              <a:gd name="connsiteX128" fmla="*/ 1361301 w 8471667"/>
              <a:gd name="connsiteY128" fmla="*/ 809642 h 6864903"/>
              <a:gd name="connsiteX129" fmla="*/ 1350468 w 8471667"/>
              <a:gd name="connsiteY129" fmla="*/ 632332 h 6864903"/>
              <a:gd name="connsiteX130" fmla="*/ 1909983 w 8471667"/>
              <a:gd name="connsiteY130" fmla="*/ 1 h 6864903"/>
              <a:gd name="connsiteX131" fmla="*/ 1804043 w 8471667"/>
              <a:gd name="connsiteY131" fmla="*/ 1 h 6864903"/>
              <a:gd name="connsiteX132" fmla="*/ 1293212 w 8471667"/>
              <a:gd name="connsiteY132" fmla="*/ 577312 h 6864903"/>
              <a:gd name="connsiteX133" fmla="*/ 1115902 w 8471667"/>
              <a:gd name="connsiteY133" fmla="*/ 588144 h 6864903"/>
              <a:gd name="connsiteX134" fmla="*/ 451217 w 8471667"/>
              <a:gd name="connsiteY134" fmla="*/ 1 h 6864903"/>
              <a:gd name="connsiteX135" fmla="*/ 6316338 w 8471667"/>
              <a:gd name="connsiteY135" fmla="*/ 1 h 6864903"/>
              <a:gd name="connsiteX136" fmla="*/ 6728571 w 8471667"/>
              <a:gd name="connsiteY136" fmla="*/ 364764 h 6864903"/>
              <a:gd name="connsiteX137" fmla="*/ 6739895 w 8471667"/>
              <a:gd name="connsiteY137" fmla="*/ 550102 h 6864903"/>
              <a:gd name="connsiteX138" fmla="*/ 5626815 w 8471667"/>
              <a:gd name="connsiteY138" fmla="*/ 1808038 h 6864903"/>
              <a:gd name="connsiteX139" fmla="*/ 5441478 w 8471667"/>
              <a:gd name="connsiteY139" fmla="*/ 1819361 h 6864903"/>
              <a:gd name="connsiteX140" fmla="*/ 4173782 w 8471667"/>
              <a:gd name="connsiteY140" fmla="*/ 697646 h 6864903"/>
              <a:gd name="connsiteX141" fmla="*/ 4162458 w 8471667"/>
              <a:gd name="connsiteY141" fmla="*/ 512308 h 6864903"/>
              <a:gd name="connsiteX142" fmla="*/ 4615771 w 8471667"/>
              <a:gd name="connsiteY142" fmla="*/ 1 h 6864903"/>
              <a:gd name="connsiteX143" fmla="*/ 4516116 w 8471667"/>
              <a:gd name="connsiteY143" fmla="*/ 0 h 6864903"/>
              <a:gd name="connsiteX144" fmla="*/ 4094554 w 8471667"/>
              <a:gd name="connsiteY144" fmla="*/ 476426 h 6864903"/>
              <a:gd name="connsiteX145" fmla="*/ 3917244 w 8471667"/>
              <a:gd name="connsiteY145" fmla="*/ 487259 h 6864903"/>
              <a:gd name="connsiteX146" fmla="*/ 3366574 w 8471667"/>
              <a:gd name="connsiteY146" fmla="*/ 1 h 6864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</a:cxnLst>
            <a:rect l="l" t="t" r="r" b="b"/>
            <a:pathLst>
              <a:path w="8471667" h="6864903">
                <a:moveTo>
                  <a:pt x="1694481" y="6411711"/>
                </a:moveTo>
                <a:cubicBezTo>
                  <a:pt x="1726568" y="6409751"/>
                  <a:pt x="1759403" y="6420031"/>
                  <a:pt x="1785381" y="6443017"/>
                </a:cubicBezTo>
                <a:lnTo>
                  <a:pt x="2254371" y="6858001"/>
                </a:lnTo>
                <a:lnTo>
                  <a:pt x="1250458" y="6858001"/>
                </a:lnTo>
                <a:lnTo>
                  <a:pt x="1608070" y="6453850"/>
                </a:lnTo>
                <a:cubicBezTo>
                  <a:pt x="1631055" y="6427873"/>
                  <a:pt x="1662395" y="6413672"/>
                  <a:pt x="1694481" y="6411711"/>
                </a:cubicBezTo>
                <a:close/>
                <a:moveTo>
                  <a:pt x="4502986" y="6316083"/>
                </a:moveTo>
                <a:cubicBezTo>
                  <a:pt x="4535072" y="6314122"/>
                  <a:pt x="4567907" y="6324403"/>
                  <a:pt x="4593884" y="6347390"/>
                </a:cubicBezTo>
                <a:lnTo>
                  <a:pt x="5178746" y="6864902"/>
                </a:lnTo>
                <a:lnTo>
                  <a:pt x="3968240" y="6864903"/>
                </a:lnTo>
                <a:lnTo>
                  <a:pt x="4416573" y="6358222"/>
                </a:lnTo>
                <a:cubicBezTo>
                  <a:pt x="4439559" y="6332244"/>
                  <a:pt x="4470898" y="6318043"/>
                  <a:pt x="4502986" y="6316083"/>
                </a:cubicBezTo>
                <a:close/>
                <a:moveTo>
                  <a:pt x="153153" y="5053877"/>
                </a:moveTo>
                <a:cubicBezTo>
                  <a:pt x="185239" y="5051917"/>
                  <a:pt x="218074" y="5062196"/>
                  <a:pt x="244051" y="5085182"/>
                </a:cubicBezTo>
                <a:lnTo>
                  <a:pt x="1520266" y="6214435"/>
                </a:lnTo>
                <a:cubicBezTo>
                  <a:pt x="1572220" y="6260407"/>
                  <a:pt x="1577070" y="6339791"/>
                  <a:pt x="1531098" y="6391745"/>
                </a:cubicBezTo>
                <a:lnTo>
                  <a:pt x="1118534" y="6858001"/>
                </a:lnTo>
                <a:lnTo>
                  <a:pt x="0" y="6858001"/>
                </a:lnTo>
                <a:lnTo>
                  <a:pt x="0" y="5171441"/>
                </a:lnTo>
                <a:lnTo>
                  <a:pt x="66741" y="5096015"/>
                </a:lnTo>
                <a:cubicBezTo>
                  <a:pt x="89726" y="5070038"/>
                  <a:pt x="121065" y="5055837"/>
                  <a:pt x="153153" y="5053877"/>
                </a:cubicBezTo>
                <a:close/>
                <a:moveTo>
                  <a:pt x="2982842" y="4965336"/>
                </a:moveTo>
                <a:cubicBezTo>
                  <a:pt x="3014928" y="4963375"/>
                  <a:pt x="3047764" y="4973656"/>
                  <a:pt x="3073740" y="4996641"/>
                </a:cubicBezTo>
                <a:lnTo>
                  <a:pt x="4349954" y="6125894"/>
                </a:lnTo>
                <a:cubicBezTo>
                  <a:pt x="4401909" y="6171865"/>
                  <a:pt x="4406759" y="6251250"/>
                  <a:pt x="4360789" y="6303205"/>
                </a:cubicBezTo>
                <a:lnTo>
                  <a:pt x="3863773" y="6864903"/>
                </a:lnTo>
                <a:lnTo>
                  <a:pt x="2381099" y="6864901"/>
                </a:lnTo>
                <a:lnTo>
                  <a:pt x="1842397" y="6388234"/>
                </a:lnTo>
                <a:cubicBezTo>
                  <a:pt x="1790442" y="6342262"/>
                  <a:pt x="1785592" y="6262877"/>
                  <a:pt x="1831564" y="6210924"/>
                </a:cubicBezTo>
                <a:lnTo>
                  <a:pt x="2896431" y="5007475"/>
                </a:lnTo>
                <a:cubicBezTo>
                  <a:pt x="2919415" y="4981497"/>
                  <a:pt x="2950755" y="4967296"/>
                  <a:pt x="2982842" y="4965336"/>
                </a:cubicBezTo>
                <a:close/>
                <a:moveTo>
                  <a:pt x="5773980" y="4871189"/>
                </a:moveTo>
                <a:cubicBezTo>
                  <a:pt x="5806066" y="4869227"/>
                  <a:pt x="5838901" y="4879509"/>
                  <a:pt x="5864878" y="4902493"/>
                </a:cubicBezTo>
                <a:lnTo>
                  <a:pt x="7141092" y="6031746"/>
                </a:lnTo>
                <a:cubicBezTo>
                  <a:pt x="7193047" y="6077720"/>
                  <a:pt x="7197898" y="6157103"/>
                  <a:pt x="7151926" y="6209057"/>
                </a:cubicBezTo>
                <a:lnTo>
                  <a:pt x="6571603" y="6864902"/>
                </a:lnTo>
                <a:lnTo>
                  <a:pt x="5278638" y="6864903"/>
                </a:lnTo>
                <a:lnTo>
                  <a:pt x="4633533" y="6294085"/>
                </a:lnTo>
                <a:cubicBezTo>
                  <a:pt x="4581579" y="6248115"/>
                  <a:pt x="4576729" y="6168729"/>
                  <a:pt x="4622701" y="6116775"/>
                </a:cubicBezTo>
                <a:lnTo>
                  <a:pt x="5687567" y="4913326"/>
                </a:lnTo>
                <a:cubicBezTo>
                  <a:pt x="5710553" y="4887351"/>
                  <a:pt x="5741894" y="4873150"/>
                  <a:pt x="5773980" y="4871189"/>
                </a:cubicBezTo>
                <a:close/>
                <a:moveTo>
                  <a:pt x="1462697" y="3614587"/>
                </a:moveTo>
                <a:cubicBezTo>
                  <a:pt x="1494784" y="3612626"/>
                  <a:pt x="1527618" y="3622907"/>
                  <a:pt x="1553596" y="3645893"/>
                </a:cubicBezTo>
                <a:lnTo>
                  <a:pt x="2829810" y="4775146"/>
                </a:lnTo>
                <a:cubicBezTo>
                  <a:pt x="2881764" y="4821117"/>
                  <a:pt x="2886615" y="4900501"/>
                  <a:pt x="2840643" y="4952456"/>
                </a:cubicBezTo>
                <a:lnTo>
                  <a:pt x="1775777" y="6155905"/>
                </a:lnTo>
                <a:cubicBezTo>
                  <a:pt x="1729805" y="6207859"/>
                  <a:pt x="1650420" y="6212709"/>
                  <a:pt x="1598466" y="6166738"/>
                </a:cubicBezTo>
                <a:lnTo>
                  <a:pt x="322251" y="5037483"/>
                </a:lnTo>
                <a:cubicBezTo>
                  <a:pt x="270298" y="4991512"/>
                  <a:pt x="265447" y="4912127"/>
                  <a:pt x="311419" y="4860175"/>
                </a:cubicBezTo>
                <a:lnTo>
                  <a:pt x="1376286" y="3656726"/>
                </a:lnTo>
                <a:cubicBezTo>
                  <a:pt x="1399271" y="3630749"/>
                  <a:pt x="1430610" y="3616548"/>
                  <a:pt x="1462697" y="3614587"/>
                </a:cubicBezTo>
                <a:close/>
                <a:moveTo>
                  <a:pt x="4253835" y="3520440"/>
                </a:moveTo>
                <a:cubicBezTo>
                  <a:pt x="4285923" y="3518480"/>
                  <a:pt x="4318756" y="3528760"/>
                  <a:pt x="4344734" y="3551746"/>
                </a:cubicBezTo>
                <a:lnTo>
                  <a:pt x="5620949" y="4680999"/>
                </a:lnTo>
                <a:cubicBezTo>
                  <a:pt x="5672903" y="4726972"/>
                  <a:pt x="5677753" y="4806356"/>
                  <a:pt x="5631781" y="4858309"/>
                </a:cubicBezTo>
                <a:lnTo>
                  <a:pt x="4566915" y="6061759"/>
                </a:lnTo>
                <a:cubicBezTo>
                  <a:pt x="4520943" y="6113712"/>
                  <a:pt x="4441559" y="6118562"/>
                  <a:pt x="4389605" y="6072591"/>
                </a:cubicBezTo>
                <a:lnTo>
                  <a:pt x="3113390" y="4943339"/>
                </a:lnTo>
                <a:cubicBezTo>
                  <a:pt x="3061436" y="4897367"/>
                  <a:pt x="3056586" y="4817982"/>
                  <a:pt x="3102557" y="4766028"/>
                </a:cubicBezTo>
                <a:lnTo>
                  <a:pt x="4167423" y="3562578"/>
                </a:lnTo>
                <a:cubicBezTo>
                  <a:pt x="4190409" y="3536602"/>
                  <a:pt x="4221750" y="3522401"/>
                  <a:pt x="4253835" y="3520440"/>
                </a:cubicBezTo>
                <a:close/>
                <a:moveTo>
                  <a:pt x="7062180" y="3438987"/>
                </a:moveTo>
                <a:cubicBezTo>
                  <a:pt x="7094268" y="3437026"/>
                  <a:pt x="7127101" y="3447306"/>
                  <a:pt x="7153079" y="3470292"/>
                </a:cubicBezTo>
                <a:lnTo>
                  <a:pt x="8429293" y="4599545"/>
                </a:lnTo>
                <a:cubicBezTo>
                  <a:pt x="8481248" y="4645517"/>
                  <a:pt x="8486098" y="4724901"/>
                  <a:pt x="8440126" y="4776856"/>
                </a:cubicBezTo>
                <a:lnTo>
                  <a:pt x="7375260" y="5980305"/>
                </a:lnTo>
                <a:cubicBezTo>
                  <a:pt x="7329288" y="6032259"/>
                  <a:pt x="7249904" y="6037109"/>
                  <a:pt x="7197950" y="5991137"/>
                </a:cubicBezTo>
                <a:lnTo>
                  <a:pt x="5921735" y="4861884"/>
                </a:lnTo>
                <a:cubicBezTo>
                  <a:pt x="5869781" y="4815913"/>
                  <a:pt x="5864931" y="4736529"/>
                  <a:pt x="5910902" y="4684574"/>
                </a:cubicBezTo>
                <a:lnTo>
                  <a:pt x="6975769" y="3481125"/>
                </a:lnTo>
                <a:cubicBezTo>
                  <a:pt x="6998755" y="3455148"/>
                  <a:pt x="7030094" y="3440948"/>
                  <a:pt x="7062180" y="3438987"/>
                </a:cubicBezTo>
                <a:close/>
                <a:moveTo>
                  <a:pt x="0" y="2275763"/>
                </a:moveTo>
                <a:lnTo>
                  <a:pt x="33450" y="2295145"/>
                </a:lnTo>
                <a:lnTo>
                  <a:pt x="1309663" y="3424400"/>
                </a:lnTo>
                <a:cubicBezTo>
                  <a:pt x="1361618" y="3470372"/>
                  <a:pt x="1366468" y="3549755"/>
                  <a:pt x="1320496" y="3601710"/>
                </a:cubicBezTo>
                <a:lnTo>
                  <a:pt x="255631" y="4805159"/>
                </a:lnTo>
                <a:cubicBezTo>
                  <a:pt x="209659" y="4857112"/>
                  <a:pt x="130274" y="4861962"/>
                  <a:pt x="78320" y="4815991"/>
                </a:cubicBezTo>
                <a:lnTo>
                  <a:pt x="0" y="4746690"/>
                </a:lnTo>
                <a:close/>
                <a:moveTo>
                  <a:pt x="2735027" y="2169507"/>
                </a:moveTo>
                <a:cubicBezTo>
                  <a:pt x="2767113" y="2167547"/>
                  <a:pt x="2799948" y="2177828"/>
                  <a:pt x="2825925" y="2200813"/>
                </a:cubicBezTo>
                <a:lnTo>
                  <a:pt x="4102139" y="3330066"/>
                </a:lnTo>
                <a:cubicBezTo>
                  <a:pt x="4154093" y="3376038"/>
                  <a:pt x="4158943" y="3455422"/>
                  <a:pt x="4112972" y="3507376"/>
                </a:cubicBezTo>
                <a:lnTo>
                  <a:pt x="3048105" y="4710825"/>
                </a:lnTo>
                <a:cubicBezTo>
                  <a:pt x="3002134" y="4762780"/>
                  <a:pt x="2922749" y="4767630"/>
                  <a:pt x="2870795" y="4721658"/>
                </a:cubicBezTo>
                <a:lnTo>
                  <a:pt x="1594581" y="3592405"/>
                </a:lnTo>
                <a:cubicBezTo>
                  <a:pt x="1542626" y="3546434"/>
                  <a:pt x="1537776" y="3467049"/>
                  <a:pt x="1583748" y="3415095"/>
                </a:cubicBezTo>
                <a:lnTo>
                  <a:pt x="2648615" y="2211646"/>
                </a:lnTo>
                <a:cubicBezTo>
                  <a:pt x="2671600" y="2185669"/>
                  <a:pt x="2702940" y="2171468"/>
                  <a:pt x="2735027" y="2169507"/>
                </a:cubicBezTo>
                <a:close/>
                <a:moveTo>
                  <a:pt x="5542036" y="2088238"/>
                </a:moveTo>
                <a:cubicBezTo>
                  <a:pt x="5574122" y="2086278"/>
                  <a:pt x="5606958" y="2096558"/>
                  <a:pt x="5632934" y="2119544"/>
                </a:cubicBezTo>
                <a:lnTo>
                  <a:pt x="6909150" y="3248797"/>
                </a:lnTo>
                <a:cubicBezTo>
                  <a:pt x="6961103" y="3294767"/>
                  <a:pt x="6965953" y="3374153"/>
                  <a:pt x="6919981" y="3426108"/>
                </a:cubicBezTo>
                <a:lnTo>
                  <a:pt x="5855116" y="4629556"/>
                </a:lnTo>
                <a:cubicBezTo>
                  <a:pt x="5809144" y="4681509"/>
                  <a:pt x="5729759" y="4686359"/>
                  <a:pt x="5677806" y="4640390"/>
                </a:cubicBezTo>
                <a:lnTo>
                  <a:pt x="4401590" y="3511135"/>
                </a:lnTo>
                <a:cubicBezTo>
                  <a:pt x="4349637" y="3465164"/>
                  <a:pt x="4344786" y="3385780"/>
                  <a:pt x="4390758" y="3333825"/>
                </a:cubicBezTo>
                <a:lnTo>
                  <a:pt x="5455625" y="2130377"/>
                </a:lnTo>
                <a:cubicBezTo>
                  <a:pt x="5478610" y="2104401"/>
                  <a:pt x="5509949" y="2090199"/>
                  <a:pt x="5542036" y="2088238"/>
                </a:cubicBezTo>
                <a:close/>
                <a:moveTo>
                  <a:pt x="1213545" y="818944"/>
                </a:moveTo>
                <a:cubicBezTo>
                  <a:pt x="1245633" y="816985"/>
                  <a:pt x="1278467" y="827264"/>
                  <a:pt x="1304444" y="850250"/>
                </a:cubicBezTo>
                <a:lnTo>
                  <a:pt x="2580660" y="1979504"/>
                </a:lnTo>
                <a:cubicBezTo>
                  <a:pt x="2632614" y="2025475"/>
                  <a:pt x="2637464" y="2104859"/>
                  <a:pt x="2591492" y="2156814"/>
                </a:cubicBezTo>
                <a:lnTo>
                  <a:pt x="1526625" y="3360262"/>
                </a:lnTo>
                <a:cubicBezTo>
                  <a:pt x="1480653" y="3412217"/>
                  <a:pt x="1401269" y="3417066"/>
                  <a:pt x="1349315" y="3371095"/>
                </a:cubicBezTo>
                <a:lnTo>
                  <a:pt x="73100" y="2241844"/>
                </a:lnTo>
                <a:cubicBezTo>
                  <a:pt x="21146" y="2195872"/>
                  <a:pt x="16296" y="2116487"/>
                  <a:pt x="62268" y="2064533"/>
                </a:cubicBezTo>
                <a:lnTo>
                  <a:pt x="1127135" y="861084"/>
                </a:lnTo>
                <a:cubicBezTo>
                  <a:pt x="1150120" y="835107"/>
                  <a:pt x="1181458" y="820905"/>
                  <a:pt x="1213545" y="818944"/>
                </a:cubicBezTo>
                <a:close/>
                <a:moveTo>
                  <a:pt x="4021891" y="737490"/>
                </a:moveTo>
                <a:cubicBezTo>
                  <a:pt x="4053978" y="735530"/>
                  <a:pt x="4086811" y="745810"/>
                  <a:pt x="4112790" y="768796"/>
                </a:cubicBezTo>
                <a:lnTo>
                  <a:pt x="5389005" y="1898049"/>
                </a:lnTo>
                <a:cubicBezTo>
                  <a:pt x="5440959" y="1944020"/>
                  <a:pt x="5445809" y="2023405"/>
                  <a:pt x="5399837" y="2075358"/>
                </a:cubicBezTo>
                <a:lnTo>
                  <a:pt x="4334971" y="3278807"/>
                </a:lnTo>
                <a:cubicBezTo>
                  <a:pt x="4288999" y="3330763"/>
                  <a:pt x="4209615" y="3335612"/>
                  <a:pt x="4157660" y="3289640"/>
                </a:cubicBezTo>
                <a:lnTo>
                  <a:pt x="2881446" y="2160387"/>
                </a:lnTo>
                <a:cubicBezTo>
                  <a:pt x="2829492" y="2114416"/>
                  <a:pt x="2824642" y="2035032"/>
                  <a:pt x="2870614" y="1983077"/>
                </a:cubicBezTo>
                <a:lnTo>
                  <a:pt x="3935480" y="779628"/>
                </a:lnTo>
                <a:cubicBezTo>
                  <a:pt x="3958466" y="753652"/>
                  <a:pt x="3989804" y="739450"/>
                  <a:pt x="4021891" y="737490"/>
                </a:cubicBezTo>
                <a:close/>
                <a:moveTo>
                  <a:pt x="304935" y="1"/>
                </a:moveTo>
                <a:lnTo>
                  <a:pt x="1031534" y="642929"/>
                </a:lnTo>
                <a:cubicBezTo>
                  <a:pt x="1083488" y="688900"/>
                  <a:pt x="1088338" y="768285"/>
                  <a:pt x="1042367" y="820239"/>
                </a:cubicBezTo>
                <a:lnTo>
                  <a:pt x="0" y="1998260"/>
                </a:lnTo>
                <a:lnTo>
                  <a:pt x="0" y="2"/>
                </a:lnTo>
                <a:close/>
                <a:moveTo>
                  <a:pt x="3250331" y="1"/>
                </a:moveTo>
                <a:lnTo>
                  <a:pt x="3868860" y="547303"/>
                </a:lnTo>
                <a:cubicBezTo>
                  <a:pt x="3920814" y="593275"/>
                  <a:pt x="3925664" y="672659"/>
                  <a:pt x="3879692" y="724614"/>
                </a:cubicBezTo>
                <a:lnTo>
                  <a:pt x="2814826" y="1928062"/>
                </a:lnTo>
                <a:cubicBezTo>
                  <a:pt x="2768854" y="1980017"/>
                  <a:pt x="2689470" y="1984867"/>
                  <a:pt x="2637515" y="1938895"/>
                </a:cubicBezTo>
                <a:lnTo>
                  <a:pt x="1361301" y="809642"/>
                </a:lnTo>
                <a:cubicBezTo>
                  <a:pt x="1309347" y="763671"/>
                  <a:pt x="1304497" y="684286"/>
                  <a:pt x="1350468" y="632332"/>
                </a:cubicBezTo>
                <a:lnTo>
                  <a:pt x="1909983" y="1"/>
                </a:lnTo>
                <a:close/>
                <a:moveTo>
                  <a:pt x="1804043" y="1"/>
                </a:moveTo>
                <a:lnTo>
                  <a:pt x="1293212" y="577312"/>
                </a:lnTo>
                <a:cubicBezTo>
                  <a:pt x="1247241" y="629266"/>
                  <a:pt x="1167856" y="634116"/>
                  <a:pt x="1115902" y="588144"/>
                </a:cubicBezTo>
                <a:lnTo>
                  <a:pt x="451217" y="1"/>
                </a:lnTo>
                <a:close/>
                <a:moveTo>
                  <a:pt x="6316338" y="1"/>
                </a:moveTo>
                <a:lnTo>
                  <a:pt x="6728571" y="364764"/>
                </a:lnTo>
                <a:cubicBezTo>
                  <a:pt x="6782877" y="412817"/>
                  <a:pt x="6787948" y="495796"/>
                  <a:pt x="6739895" y="550102"/>
                </a:cubicBezTo>
                <a:lnTo>
                  <a:pt x="5626815" y="1808038"/>
                </a:lnTo>
                <a:cubicBezTo>
                  <a:pt x="5578763" y="1862345"/>
                  <a:pt x="5495785" y="1867414"/>
                  <a:pt x="5441478" y="1819361"/>
                </a:cubicBezTo>
                <a:lnTo>
                  <a:pt x="4173782" y="697646"/>
                </a:lnTo>
                <a:cubicBezTo>
                  <a:pt x="4119475" y="649593"/>
                  <a:pt x="4114405" y="566614"/>
                  <a:pt x="4162458" y="512308"/>
                </a:cubicBezTo>
                <a:lnTo>
                  <a:pt x="4615771" y="1"/>
                </a:lnTo>
                <a:close/>
                <a:moveTo>
                  <a:pt x="4516116" y="0"/>
                </a:moveTo>
                <a:lnTo>
                  <a:pt x="4094554" y="476426"/>
                </a:lnTo>
                <a:cubicBezTo>
                  <a:pt x="4048583" y="528380"/>
                  <a:pt x="3969198" y="533230"/>
                  <a:pt x="3917244" y="487259"/>
                </a:cubicBezTo>
                <a:lnTo>
                  <a:pt x="3366574" y="1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1C89D35-ABD0-4D85-A074-30B3129764E8}"/>
              </a:ext>
            </a:extLst>
          </p:cNvPr>
          <p:cNvSpPr/>
          <p:nvPr/>
        </p:nvSpPr>
        <p:spPr>
          <a:xfrm>
            <a:off x="5688567" y="0"/>
            <a:ext cx="6503433" cy="6858000"/>
          </a:xfrm>
          <a:custGeom>
            <a:avLst/>
            <a:gdLst>
              <a:gd name="connsiteX0" fmla="*/ 738511 w 6503433"/>
              <a:gd name="connsiteY0" fmla="*/ 0 h 6858000"/>
              <a:gd name="connsiteX1" fmla="*/ 956782 w 6503433"/>
              <a:gd name="connsiteY1" fmla="*/ 0 h 6858000"/>
              <a:gd name="connsiteX2" fmla="*/ 1651208 w 6503433"/>
              <a:gd name="connsiteY2" fmla="*/ 0 h 6858000"/>
              <a:gd name="connsiteX3" fmla="*/ 3260715 w 6503433"/>
              <a:gd name="connsiteY3" fmla="*/ 0 h 6858000"/>
              <a:gd name="connsiteX4" fmla="*/ 4763238 w 6503433"/>
              <a:gd name="connsiteY4" fmla="*/ 0 h 6858000"/>
              <a:gd name="connsiteX5" fmla="*/ 6503433 w 6503433"/>
              <a:gd name="connsiteY5" fmla="*/ 0 h 6858000"/>
              <a:gd name="connsiteX6" fmla="*/ 6503433 w 6503433"/>
              <a:gd name="connsiteY6" fmla="*/ 6858000 h 6858000"/>
              <a:gd name="connsiteX7" fmla="*/ 1015449 w 6503433"/>
              <a:gd name="connsiteY7" fmla="*/ 6858000 h 6858000"/>
              <a:gd name="connsiteX8" fmla="*/ 2768985 w 6503433"/>
              <a:gd name="connsiteY8" fmla="*/ 4860771 h 6858000"/>
              <a:gd name="connsiteX9" fmla="*/ 2745918 w 6503433"/>
              <a:gd name="connsiteY9" fmla="*/ 4505751 h 6858000"/>
              <a:gd name="connsiteX10" fmla="*/ 563377 w 6503433"/>
              <a:gd name="connsiteY10" fmla="*/ 2589515 h 6858000"/>
              <a:gd name="connsiteX11" fmla="*/ 563377 w 6503433"/>
              <a:gd name="connsiteY11" fmla="*/ 2583972 h 6858000"/>
              <a:gd name="connsiteX12" fmla="*/ 85592 w 6503433"/>
              <a:gd name="connsiteY12" fmla="*/ 2164484 h 6858000"/>
              <a:gd name="connsiteX13" fmla="*/ 62526 w 6503433"/>
              <a:gd name="connsiteY13" fmla="*/ 1809465 h 6858000"/>
              <a:gd name="connsiteX14" fmla="*/ 563377 w 6503433"/>
              <a:gd name="connsiteY14" fmla="*/ 1239010 h 6858000"/>
              <a:gd name="connsiteX15" fmla="*/ 563377 w 6503433"/>
              <a:gd name="connsiteY15" fmla="*/ 1234619 h 6858000"/>
              <a:gd name="connsiteX16" fmla="*/ 1085756 w 6503433"/>
              <a:gd name="connsiteY16" fmla="*/ 639644 h 6858000"/>
              <a:gd name="connsiteX17" fmla="*/ 1062690 w 6503433"/>
              <a:gd name="connsiteY17" fmla="*/ 28462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503433" h="6858000">
                <a:moveTo>
                  <a:pt x="738511" y="0"/>
                </a:moveTo>
                <a:lnTo>
                  <a:pt x="956782" y="0"/>
                </a:lnTo>
                <a:lnTo>
                  <a:pt x="1651208" y="0"/>
                </a:lnTo>
                <a:lnTo>
                  <a:pt x="3260715" y="0"/>
                </a:lnTo>
                <a:lnTo>
                  <a:pt x="4763238" y="0"/>
                </a:lnTo>
                <a:lnTo>
                  <a:pt x="6503433" y="0"/>
                </a:lnTo>
                <a:lnTo>
                  <a:pt x="6503433" y="6858000"/>
                </a:lnTo>
                <a:lnTo>
                  <a:pt x="1015449" y="6858000"/>
                </a:lnTo>
                <a:lnTo>
                  <a:pt x="2768985" y="4860771"/>
                </a:lnTo>
                <a:cubicBezTo>
                  <a:pt x="2860651" y="4756365"/>
                  <a:pt x="2850324" y="4597417"/>
                  <a:pt x="2745918" y="4505751"/>
                </a:cubicBezTo>
                <a:lnTo>
                  <a:pt x="563377" y="2589515"/>
                </a:lnTo>
                <a:lnTo>
                  <a:pt x="563377" y="2583972"/>
                </a:lnTo>
                <a:lnTo>
                  <a:pt x="85592" y="2164484"/>
                </a:lnTo>
                <a:cubicBezTo>
                  <a:pt x="-18813" y="2072818"/>
                  <a:pt x="-29140" y="1913870"/>
                  <a:pt x="62526" y="1809465"/>
                </a:cubicBezTo>
                <a:lnTo>
                  <a:pt x="563377" y="1239010"/>
                </a:lnTo>
                <a:lnTo>
                  <a:pt x="563377" y="1234619"/>
                </a:lnTo>
                <a:lnTo>
                  <a:pt x="1085756" y="639644"/>
                </a:lnTo>
                <a:cubicBezTo>
                  <a:pt x="1177422" y="535238"/>
                  <a:pt x="1167095" y="376290"/>
                  <a:pt x="1062690" y="284624"/>
                </a:cubicBez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80008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       </a:t>
            </a:r>
            <a:r>
              <a:rPr lang="en-US" sz="48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Project Presentation</a:t>
            </a:r>
          </a:p>
          <a:p>
            <a:pPr algn="ctr"/>
            <a:endParaRPr lang="en-US" sz="4800" b="1" dirty="0"/>
          </a:p>
          <a:p>
            <a:pPr algn="ctr"/>
            <a:r>
              <a:rPr lang="en-US" sz="2800" i="1" dirty="0">
                <a:solidFill>
                  <a:schemeClr val="accent5">
                    <a:lumMod val="40000"/>
                    <a:lumOff val="60000"/>
                  </a:schemeClr>
                </a:solidFill>
                <a:latin typeface="Bodoni MT" panose="02070603080606020203" pitchFamily="18" charset="0"/>
              </a:rPr>
              <a:t>Predictive Analysis Approach for House Price Prediction using Multiple Leaner   Regression</a:t>
            </a:r>
            <a:r>
              <a:rPr lang="en-US" i="1" u="sng" dirty="0">
                <a:solidFill>
                  <a:schemeClr val="accent5">
                    <a:lumMod val="40000"/>
                    <a:lumOff val="60000"/>
                  </a:schemeClr>
                </a:solidFill>
                <a:latin typeface="Bodoni MT" panose="02070603080606020203" pitchFamily="18" charset="0"/>
              </a:rPr>
              <a:t>.</a:t>
            </a:r>
          </a:p>
          <a:p>
            <a:pPr algn="ctr"/>
            <a:endParaRPr lang="en-US" u="sng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tx1"/>
                </a:solidFill>
              </a:rPr>
              <a:t>              </a:t>
            </a:r>
            <a:r>
              <a:rPr lang="en-US" dirty="0">
                <a:solidFill>
                  <a:schemeClr val="tx1"/>
                </a:solidFill>
                <a:latin typeface="Agency FB" panose="020B0503020202020204" pitchFamily="34" charset="0"/>
              </a:rPr>
              <a:t>        By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Agency FB" panose="020B0503020202020204" pitchFamily="34" charset="0"/>
              </a:rPr>
              <a:t>                 Bhaskar Biswas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Agency FB" panose="020B0503020202020204" pitchFamily="34" charset="0"/>
              </a:rPr>
              <a:t>                         Shravan </a:t>
            </a:r>
            <a:r>
              <a:rPr lang="en-US" sz="2800" dirty="0" err="1">
                <a:solidFill>
                  <a:schemeClr val="tx1"/>
                </a:solidFill>
                <a:latin typeface="Agency FB" panose="020B0503020202020204" pitchFamily="34" charset="0"/>
              </a:rPr>
              <a:t>Bulu</a:t>
            </a:r>
            <a:r>
              <a:rPr lang="en-US" sz="2800" dirty="0">
                <a:solidFill>
                  <a:schemeClr val="tx1"/>
                </a:solidFill>
                <a:latin typeface="Agency FB" panose="020B0503020202020204" pitchFamily="34" charset="0"/>
              </a:rPr>
              <a:t> Jadhav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Agency FB" panose="020B0503020202020204" pitchFamily="34" charset="0"/>
              </a:rPr>
              <a:t>           Sakthi </a:t>
            </a:r>
            <a:r>
              <a:rPr lang="en-US" sz="2800" dirty="0" err="1">
                <a:solidFill>
                  <a:schemeClr val="tx1"/>
                </a:solidFill>
                <a:latin typeface="Agency FB" panose="020B0503020202020204" pitchFamily="34" charset="0"/>
              </a:rPr>
              <a:t>Sree</a:t>
            </a:r>
            <a:endParaRPr lang="en-US" sz="2800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Agency FB" panose="020B0503020202020204" pitchFamily="34" charset="0"/>
              </a:rPr>
              <a:t>     </a:t>
            </a:r>
            <a:endParaRPr lang="en-IN" sz="2800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491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D97C50-38BA-4D4C-8BF4-F7A4A2572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52418" cy="32640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BD70B6-E053-4D28-9280-BF113067B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72" y="3593978"/>
            <a:ext cx="4957894" cy="98007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8A3BD8F-AED6-4D2F-AF31-ECAF2D4F3FC2}"/>
              </a:ext>
            </a:extLst>
          </p:cNvPr>
          <p:cNvSpPr/>
          <p:nvPr/>
        </p:nvSpPr>
        <p:spPr>
          <a:xfrm>
            <a:off x="6096000" y="1266738"/>
            <a:ext cx="5623420" cy="5033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House price is high in Anna Nagar and T. Nagar where street type is Gravel.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5D4AB0-7FB7-4DA3-AE4E-E856E27A9A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043" y="3243967"/>
            <a:ext cx="6740957" cy="36140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DCCC57-39BC-480F-8A24-70C03B2710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684"/>
            <a:ext cx="6096000" cy="85437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C072C28-87B8-4EB8-B373-5CE33DE1E1CC}"/>
              </a:ext>
            </a:extLst>
          </p:cNvPr>
          <p:cNvSpPr/>
          <p:nvPr/>
        </p:nvSpPr>
        <p:spPr>
          <a:xfrm>
            <a:off x="343949" y="4865615"/>
            <a:ext cx="5016617" cy="12667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In this box plot we see every type of MZZONE for Gravel street the price is high except RL(Residential Low Density).</a:t>
            </a:r>
          </a:p>
        </p:txBody>
      </p:sp>
    </p:spTree>
    <p:extLst>
      <p:ext uri="{BB962C8B-B14F-4D97-AF65-F5344CB8AC3E}">
        <p14:creationId xmlns:p14="http://schemas.microsoft.com/office/powerpoint/2010/main" val="934369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56241A-0112-4AFD-A543-E61E7D19C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588" y="80087"/>
            <a:ext cx="4283412" cy="20607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290FE4-D863-4210-8601-35C55F6E9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588" y="2095032"/>
            <a:ext cx="4283412" cy="20607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636B77-F28A-4318-8470-1415E3B03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588" y="4192621"/>
            <a:ext cx="4283412" cy="2585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C71950-47AF-459C-8435-A41E213FA5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5217"/>
            <a:ext cx="6929363" cy="597278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CC160C0-0E9D-4833-A5B3-4715D8D5CE02}"/>
              </a:ext>
            </a:extLst>
          </p:cNvPr>
          <p:cNvSpPr/>
          <p:nvPr/>
        </p:nvSpPr>
        <p:spPr>
          <a:xfrm>
            <a:off x="7097962" y="80087"/>
            <a:ext cx="642026" cy="6468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C00000"/>
                </a:solidFill>
                <a:latin typeface="Bell MT" panose="02020503060305020303" pitchFamily="18" charset="0"/>
              </a:rPr>
              <a:t>P</a:t>
            </a:r>
          </a:p>
          <a:p>
            <a:pPr algn="ctr"/>
            <a:r>
              <a:rPr lang="en-US" sz="3600" b="1" dirty="0">
                <a:solidFill>
                  <a:srgbClr val="C00000"/>
                </a:solidFill>
                <a:latin typeface="Bell MT" panose="02020503060305020303" pitchFamily="18" charset="0"/>
              </a:rPr>
              <a:t>A</a:t>
            </a:r>
          </a:p>
          <a:p>
            <a:pPr algn="ctr"/>
            <a:r>
              <a:rPr lang="en-US" sz="3600" b="1" dirty="0">
                <a:solidFill>
                  <a:srgbClr val="C00000"/>
                </a:solidFill>
                <a:latin typeface="Bell MT" panose="02020503060305020303" pitchFamily="18" charset="0"/>
              </a:rPr>
              <a:t>I</a:t>
            </a:r>
          </a:p>
          <a:p>
            <a:pPr algn="ctr"/>
            <a:r>
              <a:rPr lang="en-US" sz="3600" b="1" dirty="0">
                <a:solidFill>
                  <a:srgbClr val="C00000"/>
                </a:solidFill>
                <a:latin typeface="Bell MT" panose="02020503060305020303" pitchFamily="18" charset="0"/>
              </a:rPr>
              <a:t>R</a:t>
            </a:r>
          </a:p>
          <a:p>
            <a:pPr algn="ctr"/>
            <a:endParaRPr lang="en-US" sz="3600" b="1" dirty="0">
              <a:solidFill>
                <a:srgbClr val="C00000"/>
              </a:solidFill>
              <a:latin typeface="Bell MT" panose="02020503060305020303" pitchFamily="18" charset="0"/>
            </a:endParaRPr>
          </a:p>
          <a:p>
            <a:pPr algn="ctr"/>
            <a:r>
              <a:rPr lang="en-US" sz="3600" b="1" dirty="0">
                <a:solidFill>
                  <a:srgbClr val="C00000"/>
                </a:solidFill>
                <a:latin typeface="Bell MT" panose="02020503060305020303" pitchFamily="18" charset="0"/>
              </a:rPr>
              <a:t>P</a:t>
            </a:r>
          </a:p>
          <a:p>
            <a:pPr algn="ctr"/>
            <a:r>
              <a:rPr lang="en-US" sz="3600" b="1" dirty="0">
                <a:solidFill>
                  <a:srgbClr val="C00000"/>
                </a:solidFill>
                <a:latin typeface="Bell MT" panose="02020503060305020303" pitchFamily="18" charset="0"/>
              </a:rPr>
              <a:t>L</a:t>
            </a:r>
          </a:p>
          <a:p>
            <a:pPr algn="ctr"/>
            <a:r>
              <a:rPr lang="en-US" sz="3600" b="1" dirty="0">
                <a:solidFill>
                  <a:srgbClr val="C00000"/>
                </a:solidFill>
                <a:latin typeface="Bell MT" panose="02020503060305020303" pitchFamily="18" charset="0"/>
              </a:rPr>
              <a:t>O</a:t>
            </a:r>
          </a:p>
          <a:p>
            <a:pPr algn="ctr"/>
            <a:r>
              <a:rPr lang="en-US" sz="3600" b="1" dirty="0">
                <a:solidFill>
                  <a:srgbClr val="C00000"/>
                </a:solidFill>
                <a:latin typeface="Bell MT" panose="02020503060305020303" pitchFamily="18" charset="0"/>
              </a:rPr>
              <a:t>T</a:t>
            </a:r>
            <a:endParaRPr lang="en-IN" sz="3600" b="1" dirty="0">
              <a:solidFill>
                <a:srgbClr val="C00000"/>
              </a:solidFill>
              <a:latin typeface="Bell MT" panose="02020503060305020303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9EBC7F-CDFA-4554-82D4-4FF301F10DFB}"/>
              </a:ext>
            </a:extLst>
          </p:cNvPr>
          <p:cNvSpPr/>
          <p:nvPr/>
        </p:nvSpPr>
        <p:spPr>
          <a:xfrm>
            <a:off x="405332" y="-8242"/>
            <a:ext cx="6118698" cy="1060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accent1"/>
                </a:solidFill>
                <a:latin typeface="Bell MT" panose="02020503060305020303" pitchFamily="18" charset="0"/>
              </a:rPr>
              <a:t>HEAT MAP</a:t>
            </a:r>
            <a:endParaRPr lang="en-IN" sz="4400" b="1" dirty="0">
              <a:solidFill>
                <a:schemeClr val="accent1"/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812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A6B333-E72A-4D6A-A324-418CCC12454F}"/>
              </a:ext>
            </a:extLst>
          </p:cNvPr>
          <p:cNvSpPr/>
          <p:nvPr/>
        </p:nvSpPr>
        <p:spPr>
          <a:xfrm>
            <a:off x="412458" y="0"/>
            <a:ext cx="10863743" cy="1149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rgbClr val="C00000"/>
                </a:solidFill>
                <a:latin typeface="Bookman Old Style" panose="02050604050505020204" pitchFamily="18" charset="0"/>
              </a:rPr>
              <a:t>Feature Engineering</a:t>
            </a:r>
            <a:endParaRPr lang="en-IN" sz="4800" dirty="0">
              <a:solidFill>
                <a:srgbClr val="C00000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5A4176-CA53-445B-8A82-F2C916753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19" y="1641801"/>
            <a:ext cx="3696216" cy="15432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865E18-1E7C-46C2-B5FC-3A6157679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19" y="3065554"/>
            <a:ext cx="3229426" cy="3810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AECA0D-DB65-4201-B9B8-B98F5735C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19" y="3379565"/>
            <a:ext cx="4067743" cy="2953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070479-E761-4574-98C2-7C7902F21E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7" y="3641106"/>
            <a:ext cx="3962953" cy="2953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CBE405-3B95-4535-AE48-10D04688BD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7" y="3921850"/>
            <a:ext cx="4582164" cy="3143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52A9A2-8528-4A4C-A707-30BFC9B2F3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19" y="4219231"/>
            <a:ext cx="3524742" cy="2572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FA84AC-B841-4A32-A643-15DB762EC0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7" y="4476442"/>
            <a:ext cx="3562847" cy="2857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946976E-00A7-4F2F-A281-8167E18EFA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926" y="1611583"/>
            <a:ext cx="3878778" cy="23102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5AD8CAA-AD37-47FA-9150-F97A14C373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244" y="1611583"/>
            <a:ext cx="3486637" cy="14289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DDD5E27-75A5-414E-AAB0-6FF8A549B8F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283" y="3956190"/>
            <a:ext cx="3989647" cy="77163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562AACE-5663-40A4-8A6F-AC975C2B44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930" y="3960086"/>
            <a:ext cx="3123081" cy="64779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E4BEE3C-61E2-4704-BD14-B830BF32C1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02" y="5036694"/>
            <a:ext cx="7431092" cy="155279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FF16576-902C-4058-A314-2E94B65DD6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394" y="5020908"/>
            <a:ext cx="4360304" cy="150815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F2F947C-5987-45F2-8EAA-3EC0EB4E41CB}"/>
              </a:ext>
            </a:extLst>
          </p:cNvPr>
          <p:cNvSpPr/>
          <p:nvPr/>
        </p:nvSpPr>
        <p:spPr>
          <a:xfrm>
            <a:off x="200302" y="1149292"/>
            <a:ext cx="3608033" cy="456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Label Encoding</a:t>
            </a:r>
            <a:endParaRPr lang="en-IN" b="1" i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972278-B02F-4324-B11E-CDEE16D9EF76}"/>
              </a:ext>
            </a:extLst>
          </p:cNvPr>
          <p:cNvSpPr/>
          <p:nvPr/>
        </p:nvSpPr>
        <p:spPr>
          <a:xfrm>
            <a:off x="4476926" y="1149292"/>
            <a:ext cx="3878778" cy="413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Dummy Variables</a:t>
            </a:r>
            <a:endParaRPr lang="en-IN" b="1" i="1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EC61C09-24A0-4F98-9225-0EE4FB5896A2}"/>
              </a:ext>
            </a:extLst>
          </p:cNvPr>
          <p:cNvSpPr/>
          <p:nvPr/>
        </p:nvSpPr>
        <p:spPr>
          <a:xfrm>
            <a:off x="8683930" y="1149292"/>
            <a:ext cx="3307768" cy="413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       </a:t>
            </a:r>
            <a:r>
              <a:rPr lang="en-IN" b="1" i="1" dirty="0">
                <a:solidFill>
                  <a:schemeClr val="bg1"/>
                </a:solidFill>
              </a:rPr>
              <a:t>Rescaling the Features</a:t>
            </a:r>
          </a:p>
        </p:txBody>
      </p:sp>
    </p:spTree>
    <p:extLst>
      <p:ext uri="{BB962C8B-B14F-4D97-AF65-F5344CB8AC3E}">
        <p14:creationId xmlns:p14="http://schemas.microsoft.com/office/powerpoint/2010/main" val="3503915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610F1E-86CB-427E-B5C4-467B60804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7502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FE90D8-5524-4A62-A605-F9D9BCAA8B5F}"/>
              </a:ext>
            </a:extLst>
          </p:cNvPr>
          <p:cNvSpPr txBox="1"/>
          <p:nvPr/>
        </p:nvSpPr>
        <p:spPr>
          <a:xfrm>
            <a:off x="6237514" y="805543"/>
            <a:ext cx="5279572" cy="3785652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IN" sz="8000" dirty="0">
                <a:latin typeface="Algerian" panose="04020705040A02060702" pitchFamily="82" charset="0"/>
              </a:rPr>
              <a:t>Machine Learning Models</a:t>
            </a:r>
            <a:endParaRPr lang="en-US" sz="8000" dirty="0">
              <a:latin typeface="Algerian" panose="04020705040A02060702" pitchFamily="82" charset="0"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F431A122-AEC2-4C8D-A586-418C7EDE1329}"/>
              </a:ext>
            </a:extLst>
          </p:cNvPr>
          <p:cNvSpPr/>
          <p:nvPr/>
        </p:nvSpPr>
        <p:spPr>
          <a:xfrm>
            <a:off x="6204858" y="805543"/>
            <a:ext cx="5823857" cy="3668486"/>
          </a:xfrm>
          <a:prstGeom prst="homePlate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737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7C2E89-FD6F-41EE-9DCC-2C159543C70E}"/>
              </a:ext>
            </a:extLst>
          </p:cNvPr>
          <p:cNvSpPr/>
          <p:nvPr/>
        </p:nvSpPr>
        <p:spPr>
          <a:xfrm>
            <a:off x="83889" y="0"/>
            <a:ext cx="4815281" cy="8892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Splitting the Data into Training and Testing 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B07DA2-B24E-4A44-AAC9-17661508A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00" y="763399"/>
            <a:ext cx="4681057" cy="12101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457E8D0-B29A-41EC-862B-DC2337C8FF4F}"/>
              </a:ext>
            </a:extLst>
          </p:cNvPr>
          <p:cNvSpPr/>
          <p:nvPr/>
        </p:nvSpPr>
        <p:spPr>
          <a:xfrm>
            <a:off x="73403" y="2515645"/>
            <a:ext cx="4748170" cy="6858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Dividing into X and Y sets for the model building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6CD734-4853-4C4D-BDE7-B44D208E2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31" y="3743585"/>
            <a:ext cx="2867425" cy="209579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9AEB5A-506B-481D-B15B-B3024112D22C}"/>
              </a:ext>
            </a:extLst>
          </p:cNvPr>
          <p:cNvSpPr/>
          <p:nvPr/>
        </p:nvSpPr>
        <p:spPr>
          <a:xfrm>
            <a:off x="6291742" y="251670"/>
            <a:ext cx="4236441" cy="5117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b="1" dirty="0">
                <a:solidFill>
                  <a:srgbClr val="000000"/>
                </a:solidFill>
                <a:latin typeface="Helvetica Neue"/>
              </a:rPr>
              <a:t>Building a linear 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01235D-F8BC-49CB-8870-F684D62FC8D9}"/>
              </a:ext>
            </a:extLst>
          </p:cNvPr>
          <p:cNvSpPr/>
          <p:nvPr/>
        </p:nvSpPr>
        <p:spPr>
          <a:xfrm>
            <a:off x="4811086" y="131271"/>
            <a:ext cx="7380914" cy="2964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We have two approach for linear Model building.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1.</a:t>
            </a:r>
            <a:r>
              <a:rPr lang="en-US" sz="1400" dirty="0">
                <a:solidFill>
                  <a:srgbClr val="002060"/>
                </a:solidFill>
              </a:rPr>
              <a:t>Consider all the variables in model building and keep on dropping one by one variable which is not </a:t>
            </a:r>
            <a:r>
              <a:rPr lang="en-US" sz="1400" dirty="0" err="1">
                <a:solidFill>
                  <a:srgbClr val="002060"/>
                </a:solidFill>
              </a:rPr>
              <a:t>statisticaly</a:t>
            </a:r>
            <a:r>
              <a:rPr lang="en-US" sz="1400" dirty="0">
                <a:solidFill>
                  <a:srgbClr val="002060"/>
                </a:solidFill>
              </a:rPr>
              <a:t> significant to our target variable.</a:t>
            </a:r>
          </a:p>
          <a:p>
            <a:pPr algn="ctr"/>
            <a:r>
              <a:rPr lang="en-US" sz="1400" dirty="0">
                <a:solidFill>
                  <a:srgbClr val="002060"/>
                </a:solidFill>
              </a:rPr>
              <a:t>2.Build a model using one variable which is </a:t>
            </a:r>
            <a:r>
              <a:rPr lang="en-US" sz="1400" dirty="0" err="1">
                <a:solidFill>
                  <a:srgbClr val="002060"/>
                </a:solidFill>
              </a:rPr>
              <a:t>statisticaly</a:t>
            </a:r>
            <a:r>
              <a:rPr lang="en-US" sz="1400" dirty="0">
                <a:solidFill>
                  <a:srgbClr val="002060"/>
                </a:solidFill>
              </a:rPr>
              <a:t> significant and keep on adding the variable one by one. </a:t>
            </a:r>
            <a:endParaRPr lang="en-IN" sz="1400" dirty="0">
              <a:solidFill>
                <a:srgbClr val="00206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6C447A-770D-4449-93D1-A3FC06448A2D}"/>
              </a:ext>
            </a:extLst>
          </p:cNvPr>
          <p:cNvSpPr/>
          <p:nvPr/>
        </p:nvSpPr>
        <p:spPr>
          <a:xfrm>
            <a:off x="4479721" y="3727667"/>
            <a:ext cx="7644365" cy="2902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We use </a:t>
            </a:r>
            <a:r>
              <a:rPr lang="en-US" dirty="0" err="1">
                <a:solidFill>
                  <a:srgbClr val="000000"/>
                </a:solidFill>
              </a:rPr>
              <a:t>statsmodels.api</a:t>
            </a:r>
            <a:r>
              <a:rPr lang="en-US" dirty="0">
                <a:solidFill>
                  <a:srgbClr val="000000"/>
                </a:solidFill>
              </a:rPr>
              <a:t> for model </a:t>
            </a:r>
            <a:r>
              <a:rPr lang="en-US" dirty="0" err="1">
                <a:solidFill>
                  <a:srgbClr val="000000"/>
                </a:solidFill>
              </a:rPr>
              <a:t>building.we</a:t>
            </a:r>
            <a:r>
              <a:rPr lang="en-US" dirty="0">
                <a:solidFill>
                  <a:srgbClr val="000000"/>
                </a:solidFill>
              </a:rPr>
              <a:t> drop some </a:t>
            </a:r>
            <a:r>
              <a:rPr lang="en-US" dirty="0" err="1">
                <a:solidFill>
                  <a:srgbClr val="000000"/>
                </a:solidFill>
              </a:rPr>
              <a:t>featers</a:t>
            </a:r>
            <a:r>
              <a:rPr lang="en-US" dirty="0">
                <a:solidFill>
                  <a:srgbClr val="000000"/>
                </a:solidFill>
              </a:rPr>
              <a:t> one by one considering p-values and VIF (valence inflation factor).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1.If p-value &lt;0.05 and VIF &lt;10 –we keep the variable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2.If p-value &gt;0.05 and VIF&gt;5 – We drop the variable.it is not important.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3.If p-value&gt;0.05 and VIF &lt;5 –eliminate the variable 1</a:t>
            </a:r>
            <a:r>
              <a:rPr lang="en-US" baseline="30000" dirty="0">
                <a:solidFill>
                  <a:srgbClr val="000000"/>
                </a:solidFill>
              </a:rPr>
              <a:t>st</a:t>
            </a:r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dirty="0">
                <a:solidFill>
                  <a:srgbClr val="000000"/>
                </a:solidFill>
              </a:rPr>
              <a:t>4.If p-value &lt;0.05 and VIF &gt;5 – keep the </a:t>
            </a:r>
            <a:r>
              <a:rPr lang="en-US" dirty="0" err="1">
                <a:solidFill>
                  <a:srgbClr val="000000"/>
                </a:solidFill>
              </a:rPr>
              <a:t>variable.based</a:t>
            </a:r>
            <a:r>
              <a:rPr lang="en-US" dirty="0">
                <a:solidFill>
                  <a:srgbClr val="000000"/>
                </a:solidFill>
              </a:rPr>
              <a:t> on adj r2 value we remove later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5.This is regression type </a:t>
            </a:r>
            <a:r>
              <a:rPr lang="en-US" dirty="0" err="1">
                <a:solidFill>
                  <a:srgbClr val="000000"/>
                </a:solidFill>
              </a:rPr>
              <a:t>model.we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focouse</a:t>
            </a:r>
            <a:r>
              <a:rPr lang="en-US" dirty="0">
                <a:solidFill>
                  <a:srgbClr val="000000"/>
                </a:solidFill>
              </a:rPr>
              <a:t> only Adjusted r2 </a:t>
            </a:r>
            <a:r>
              <a:rPr lang="en-US" dirty="0" err="1">
                <a:solidFill>
                  <a:srgbClr val="000000"/>
                </a:solidFill>
              </a:rPr>
              <a:t>value.higher</a:t>
            </a:r>
            <a:r>
              <a:rPr lang="en-US" dirty="0">
                <a:solidFill>
                  <a:srgbClr val="000000"/>
                </a:solidFill>
              </a:rPr>
              <a:t> adj r2 value is good for our model</a:t>
            </a:r>
            <a:endParaRPr lang="en-IN" dirty="0">
              <a:solidFill>
                <a:srgbClr val="000000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1FB5F80-727B-4A9B-AFDD-73F0EE04AD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396" y="2695923"/>
            <a:ext cx="3573709" cy="93838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FE577DE-7C5D-44D5-9121-6FCDAF63FB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760" y="2695923"/>
            <a:ext cx="2655757" cy="9598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8E39748-6E3C-49DF-BF85-11B8958165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396" y="2393533"/>
            <a:ext cx="1390844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1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2EA210-5BD9-4489-84CB-2B5AEB6A5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72850" cy="1790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C928F4-3338-4202-A6B4-63E9E04F4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672" y="1723838"/>
            <a:ext cx="4618194" cy="5029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B1565-19F1-4081-B5A7-B6A68515F2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84" y="2309799"/>
            <a:ext cx="2962688" cy="36676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DB6783-40EA-43D8-BBF9-5FFFD9E5B0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266" y="1723838"/>
            <a:ext cx="3493959" cy="11719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237260-27A2-4D92-8125-2CFFFBCE95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743" y="2895760"/>
            <a:ext cx="1739291" cy="38398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ACCCE08-E33A-4763-A5C8-0FB5D7F672F4}"/>
              </a:ext>
            </a:extLst>
          </p:cNvPr>
          <p:cNvSpPr/>
          <p:nvPr/>
        </p:nvSpPr>
        <p:spPr>
          <a:xfrm>
            <a:off x="5608769" y="125835"/>
            <a:ext cx="6454600" cy="13590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latin typeface="Bodoni MT" panose="02070603080606020203" pitchFamily="18" charset="0"/>
              </a:rPr>
              <a:t>After fit our model we see p-value is high </a:t>
            </a:r>
            <a:r>
              <a:rPr lang="en-US" dirty="0" err="1">
                <a:solidFill>
                  <a:schemeClr val="bg1">
                    <a:lumMod val="95000"/>
                    <a:lumOff val="5000"/>
                  </a:schemeClr>
                </a:solidFill>
                <a:latin typeface="Bodoni MT" panose="02070603080606020203" pitchFamily="18" charset="0"/>
              </a:rPr>
              <a:t>Dist_mainroad</a:t>
            </a: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latin typeface="Bodoni MT" panose="02070603080606020203" pitchFamily="18" charset="0"/>
              </a:rPr>
              <a:t> and Adj r2 value is 92%.we drop </a:t>
            </a:r>
            <a:r>
              <a:rPr lang="en-US" dirty="0" err="1">
                <a:solidFill>
                  <a:schemeClr val="bg1">
                    <a:lumMod val="95000"/>
                    <a:lumOff val="5000"/>
                  </a:schemeClr>
                </a:solidFill>
                <a:latin typeface="Bodoni MT" panose="02070603080606020203" pitchFamily="18" charset="0"/>
              </a:rPr>
              <a:t>Dist_mainroad</a:t>
            </a: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latin typeface="Bodoni MT" panose="02070603080606020203" pitchFamily="18" charset="0"/>
              </a:rPr>
              <a:t> because it is not statistically significant for our model.</a:t>
            </a:r>
            <a:endParaRPr lang="en-IN" dirty="0">
              <a:solidFill>
                <a:schemeClr val="bg1">
                  <a:lumMod val="95000"/>
                  <a:lumOff val="5000"/>
                </a:schemeClr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110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B8020D-2A26-4082-B108-12AD6A484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946221" cy="10150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5AA1C2-F768-482E-A9D6-ADEDCBC33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25461"/>
            <a:ext cx="4879490" cy="52515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934978-92DF-4836-BC89-04B9C8A013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996" y="1279612"/>
            <a:ext cx="2212007" cy="5297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E0521D-4645-4218-8FD4-610A89EC9C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003" y="1602297"/>
            <a:ext cx="4924307" cy="481528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4228908-55EE-4B47-8229-BFCB0D8C01E1}"/>
              </a:ext>
            </a:extLst>
          </p:cNvPr>
          <p:cNvSpPr/>
          <p:nvPr/>
        </p:nvSpPr>
        <p:spPr>
          <a:xfrm>
            <a:off x="4160939" y="117446"/>
            <a:ext cx="7877263" cy="1162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Bell MT" panose="02020503060305020303" pitchFamily="18" charset="0"/>
              </a:rPr>
              <a:t>We fit our model again, after </a:t>
            </a:r>
            <a:r>
              <a:rPr lang="en-US" dirty="0" err="1">
                <a:solidFill>
                  <a:schemeClr val="bg1"/>
                </a:solidFill>
                <a:latin typeface="Bell MT" panose="02020503060305020303" pitchFamily="18" charset="0"/>
              </a:rPr>
              <a:t>dropimg</a:t>
            </a:r>
            <a:r>
              <a:rPr lang="en-US" dirty="0">
                <a:solidFill>
                  <a:schemeClr val="bg1"/>
                </a:solidFill>
                <a:latin typeface="Bell MT" panose="020205030603050203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ell MT" panose="02020503060305020303" pitchFamily="18" charset="0"/>
              </a:rPr>
              <a:t>DIST_MAINROAD.we</a:t>
            </a:r>
            <a:r>
              <a:rPr lang="en-US" dirty="0">
                <a:solidFill>
                  <a:schemeClr val="bg1"/>
                </a:solidFill>
                <a:latin typeface="Bell MT" panose="02020503060305020303" pitchFamily="18" charset="0"/>
              </a:rPr>
              <a:t> saw p-value is more 0.05 and </a:t>
            </a:r>
            <a:r>
              <a:rPr lang="en-US" dirty="0" err="1">
                <a:solidFill>
                  <a:schemeClr val="bg1"/>
                </a:solidFill>
                <a:latin typeface="Bell MT" panose="02020503060305020303" pitchFamily="18" charset="0"/>
              </a:rPr>
              <a:t>vif</a:t>
            </a:r>
            <a:r>
              <a:rPr lang="en-US" dirty="0">
                <a:solidFill>
                  <a:schemeClr val="bg1"/>
                </a:solidFill>
                <a:latin typeface="Bell MT" panose="02020503060305020303" pitchFamily="18" charset="0"/>
              </a:rPr>
              <a:t> value is more than 5.that </a:t>
            </a:r>
            <a:r>
              <a:rPr lang="en-US" dirty="0" err="1">
                <a:solidFill>
                  <a:schemeClr val="bg1"/>
                </a:solidFill>
                <a:latin typeface="Bell MT" panose="02020503060305020303" pitchFamily="18" charset="0"/>
              </a:rPr>
              <a:t>meens</a:t>
            </a:r>
            <a:r>
              <a:rPr lang="en-US" dirty="0">
                <a:solidFill>
                  <a:schemeClr val="bg1"/>
                </a:solidFill>
                <a:latin typeface="Bell MT" panose="02020503060305020303" pitchFamily="18" charset="0"/>
              </a:rPr>
              <a:t> commission is not statistically significant for our </a:t>
            </a:r>
            <a:r>
              <a:rPr lang="en-US" dirty="0" err="1">
                <a:solidFill>
                  <a:schemeClr val="bg1"/>
                </a:solidFill>
                <a:latin typeface="Bell MT" panose="02020503060305020303" pitchFamily="18" charset="0"/>
              </a:rPr>
              <a:t>model.we</a:t>
            </a:r>
            <a:r>
              <a:rPr lang="en-US" dirty="0">
                <a:solidFill>
                  <a:schemeClr val="bg1"/>
                </a:solidFill>
                <a:latin typeface="Bell MT" panose="02020503060305020303" pitchFamily="18" charset="0"/>
              </a:rPr>
              <a:t> can drop it.</a:t>
            </a:r>
            <a:endParaRPr lang="en-IN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812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0781E3-F332-4563-A15A-B439EDEF4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10320" cy="8668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E2C18A-364B-4BC2-8E9A-BA385793B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6896"/>
            <a:ext cx="3447875" cy="39399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AA4BA4-15E3-4955-9F1C-6215E12CBB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891" y="1288196"/>
            <a:ext cx="1857634" cy="38486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7E90A59-8959-4C07-92DF-2A9BB5934DAD}"/>
              </a:ext>
            </a:extLst>
          </p:cNvPr>
          <p:cNvSpPr/>
          <p:nvPr/>
        </p:nvSpPr>
        <p:spPr>
          <a:xfrm>
            <a:off x="0" y="5008228"/>
            <a:ext cx="4899170" cy="1493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We drop the column </a:t>
            </a:r>
            <a:r>
              <a:rPr lang="en-US" dirty="0" err="1">
                <a:solidFill>
                  <a:schemeClr val="bg1"/>
                </a:solidFill>
              </a:rPr>
              <a:t>Commision</a:t>
            </a:r>
            <a:r>
              <a:rPr lang="en-US" dirty="0">
                <a:solidFill>
                  <a:schemeClr val="bg1"/>
                </a:solidFill>
              </a:rPr>
              <a:t> and see for all variables p- value is 0.00 but </a:t>
            </a:r>
            <a:r>
              <a:rPr lang="en-US" dirty="0" err="1">
                <a:solidFill>
                  <a:schemeClr val="bg1"/>
                </a:solidFill>
              </a:rPr>
              <a:t>vif</a:t>
            </a:r>
            <a:r>
              <a:rPr lang="en-US" dirty="0">
                <a:solidFill>
                  <a:schemeClr val="bg1"/>
                </a:solidFill>
              </a:rPr>
              <a:t> value is high for </a:t>
            </a:r>
            <a:r>
              <a:rPr lang="en-US" dirty="0" err="1">
                <a:solidFill>
                  <a:schemeClr val="bg1"/>
                </a:solidFill>
              </a:rPr>
              <a:t>INT_SQFT.thats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meens</a:t>
            </a:r>
            <a:r>
              <a:rPr lang="en-US" dirty="0">
                <a:solidFill>
                  <a:schemeClr val="bg1"/>
                </a:solidFill>
              </a:rPr>
              <a:t> it is not important for our model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38BC55-73C6-4658-8EBD-CB0CE5A893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525" y="2118221"/>
            <a:ext cx="4094443" cy="47397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E2D3E9-67CD-429B-B439-B5BEA7EA86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194" y="2674259"/>
            <a:ext cx="2013839" cy="42652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684F61F-FA6C-47FC-B049-9D83B3A585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841" y="21315"/>
            <a:ext cx="2749159" cy="253376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32A3859-831C-4A9A-95A5-A769C179EA14}"/>
              </a:ext>
            </a:extLst>
          </p:cNvPr>
          <p:cNvSpPr/>
          <p:nvPr/>
        </p:nvSpPr>
        <p:spPr>
          <a:xfrm>
            <a:off x="3641891" y="134224"/>
            <a:ext cx="5678278" cy="11539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Then we drop INT_SQFT and again we </a:t>
            </a:r>
            <a:r>
              <a:rPr lang="en-US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fit.after</a:t>
            </a:r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 fit we see </a:t>
            </a:r>
            <a:r>
              <a:rPr lang="en-US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vif</a:t>
            </a:r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 value is more high for no of rooms. that is not </a:t>
            </a:r>
            <a:r>
              <a:rPr lang="en-US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statisticaly</a:t>
            </a:r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 significant for our model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966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CA9591-DDD1-4914-8733-DA30F7FE4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38899" cy="838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86AFAA-147C-4612-B6BB-6F284DA56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317"/>
            <a:ext cx="4339598" cy="43041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1EF7BD-D9D9-417C-8C53-DE00FD64C3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552" y="996928"/>
            <a:ext cx="1712680" cy="405469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920F31-AC6F-492B-93A9-0E79ABD77344}"/>
              </a:ext>
            </a:extLst>
          </p:cNvPr>
          <p:cNvSpPr/>
          <p:nvPr/>
        </p:nvSpPr>
        <p:spPr>
          <a:xfrm>
            <a:off x="92279" y="5142451"/>
            <a:ext cx="4085438" cy="16022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After no of room column drop the Age of house column’s p-value is </a:t>
            </a:r>
            <a:r>
              <a:rPr lang="en-US" dirty="0" err="1">
                <a:solidFill>
                  <a:srgbClr val="000000"/>
                </a:solidFill>
              </a:rPr>
              <a:t>high.thats</a:t>
            </a:r>
            <a:r>
              <a:rPr lang="en-US" dirty="0">
                <a:solidFill>
                  <a:srgbClr val="000000"/>
                </a:solidFill>
              </a:rPr>
              <a:t> means that is also not statistically significant for our model</a:t>
            </a:r>
            <a:endParaRPr lang="en-IN" dirty="0">
              <a:solidFill>
                <a:srgbClr val="0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02EC44-C2E0-4973-8E62-3BC8ADD1A9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676" y="1783623"/>
            <a:ext cx="3956337" cy="50743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9EBE08-E78B-4271-8F27-1949DA4BBC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014" y="2348916"/>
            <a:ext cx="1841166" cy="43510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E00181-2319-49AD-B688-173A3C8ED6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056" y="209768"/>
            <a:ext cx="2256425" cy="213914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1F74968-DE7C-4CD5-BE0F-480C7FE10728}"/>
              </a:ext>
            </a:extLst>
          </p:cNvPr>
          <p:cNvSpPr/>
          <p:nvPr/>
        </p:nvSpPr>
        <p:spPr>
          <a:xfrm>
            <a:off x="6096000" y="209768"/>
            <a:ext cx="3814056" cy="13673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Again we drop Age column and see for utility avail column the p value is high that’s </a:t>
            </a:r>
            <a:r>
              <a:rPr lang="en-US" dirty="0" err="1">
                <a:solidFill>
                  <a:schemeClr val="bg1"/>
                </a:solidFill>
              </a:rPr>
              <a:t>meens</a:t>
            </a:r>
            <a:r>
              <a:rPr lang="en-US" dirty="0">
                <a:solidFill>
                  <a:schemeClr val="bg1"/>
                </a:solidFill>
              </a:rPr>
              <a:t> this column is not significant for us.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888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FAA484-0350-4C10-940B-1231BF421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0" y="12583"/>
            <a:ext cx="3067478" cy="838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D689CC-60B2-4946-B832-0567108B8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0" y="850900"/>
            <a:ext cx="3981560" cy="4396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E6E1D2-E3D1-4642-BAFA-C383929939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593" y="31700"/>
            <a:ext cx="1581371" cy="426218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04F857-83DB-4C7F-AC2E-A001CCF8E27A}"/>
              </a:ext>
            </a:extLst>
          </p:cNvPr>
          <p:cNvSpPr/>
          <p:nvPr/>
        </p:nvSpPr>
        <p:spPr>
          <a:xfrm>
            <a:off x="6519276" y="12583"/>
            <a:ext cx="3749879" cy="5464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C00000"/>
                </a:solidFill>
                <a:latin typeface="Bell MT" panose="02020503060305020303" pitchFamily="18" charset="0"/>
              </a:rPr>
              <a:t>Residual Analysis of the train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DF2909-5D88-443D-B15B-B608B596F58B}"/>
              </a:ext>
            </a:extLst>
          </p:cNvPr>
          <p:cNvSpPr/>
          <p:nvPr/>
        </p:nvSpPr>
        <p:spPr>
          <a:xfrm>
            <a:off x="0" y="5259897"/>
            <a:ext cx="4890781" cy="1233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Bodoni MT" panose="02070603080606020203" pitchFamily="18" charset="0"/>
              </a:rPr>
              <a:t>Finally we see our p-value is &lt;0.05 for all remaining variables and </a:t>
            </a:r>
            <a:r>
              <a:rPr lang="en-US" dirty="0" err="1">
                <a:solidFill>
                  <a:schemeClr val="bg1"/>
                </a:solidFill>
                <a:latin typeface="Bodoni MT" panose="02070603080606020203" pitchFamily="18" charset="0"/>
              </a:rPr>
              <a:t>vif</a:t>
            </a:r>
            <a:r>
              <a:rPr lang="en-US" dirty="0">
                <a:solidFill>
                  <a:schemeClr val="bg1"/>
                </a:solidFill>
                <a:latin typeface="Bodoni MT" panose="02070603080606020203" pitchFamily="18" charset="0"/>
              </a:rPr>
              <a:t> value is &lt;10(some times </a:t>
            </a:r>
            <a:r>
              <a:rPr lang="en-US" dirty="0" err="1">
                <a:solidFill>
                  <a:schemeClr val="bg1"/>
                </a:solidFill>
                <a:latin typeface="Bodoni MT" panose="02070603080606020203" pitchFamily="18" charset="0"/>
              </a:rPr>
              <a:t>vif</a:t>
            </a:r>
            <a:r>
              <a:rPr lang="en-US" dirty="0">
                <a:solidFill>
                  <a:schemeClr val="bg1"/>
                </a:solidFill>
                <a:latin typeface="Bodoni MT" panose="02070603080606020203" pitchFamily="18" charset="0"/>
              </a:rPr>
              <a:t> value is considerable less than 10).and our r2 value is 0.83.</a:t>
            </a:r>
            <a:endParaRPr lang="en-IN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3C2E0D-F3D0-4CD8-8429-EA36432D21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258" y="475042"/>
            <a:ext cx="4635001" cy="353489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A01DC81-5ED6-4477-BBF6-6D9932C3EAC8}"/>
              </a:ext>
            </a:extLst>
          </p:cNvPr>
          <p:cNvSpPr/>
          <p:nvPr/>
        </p:nvSpPr>
        <p:spPr>
          <a:xfrm>
            <a:off x="5788404" y="4144161"/>
            <a:ext cx="4420998" cy="520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/>
              <a:t>Making Predictions Using the Final Model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2D9EE98-0B45-4F30-B0C1-2591ADF306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661" y="4798502"/>
            <a:ext cx="6665816" cy="185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04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07F08F-ED21-44FD-AA6E-F620E5B4A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33402" cy="7056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7A35877-8CE2-482B-B919-DC4DB240E23D}"/>
              </a:ext>
            </a:extLst>
          </p:cNvPr>
          <p:cNvGraphicFramePr/>
          <p:nvPr>
            <p:extLst/>
          </p:nvPr>
        </p:nvGraphicFramePr>
        <p:xfrm>
          <a:off x="-1234910" y="160256"/>
          <a:ext cx="8314440" cy="6240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73557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4D6917-60B2-4B9B-BF69-A1A1EEA49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6429"/>
            <a:ext cx="3391373" cy="78115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1EED223-910B-4B13-A096-02E7E3628BA9}"/>
              </a:ext>
            </a:extLst>
          </p:cNvPr>
          <p:cNvSpPr/>
          <p:nvPr/>
        </p:nvSpPr>
        <p:spPr>
          <a:xfrm>
            <a:off x="0" y="0"/>
            <a:ext cx="3424136" cy="8852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Model Evaluation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7272D1-AF4B-4381-AEC3-5AE17EA58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25" y="1987834"/>
            <a:ext cx="2511075" cy="31225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4C9483-0A5E-42F0-888A-C5E8ADE8519C}"/>
              </a:ext>
            </a:extLst>
          </p:cNvPr>
          <p:cNvSpPr/>
          <p:nvPr/>
        </p:nvSpPr>
        <p:spPr>
          <a:xfrm>
            <a:off x="3391373" y="0"/>
            <a:ext cx="906617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Bell MT" panose="02020503060305020303" pitchFamily="18" charset="0"/>
              </a:rPr>
              <a:t>Price = -0.0388 * AREA + 0.1060 * N_BEDROOM - 0.0696 * N_BATHROOM – 0.0068*SALE_COND + 0.0178 * PARK_FACIL – 0.0108 * STREET + 0.1020 * MZZONE + 0.7620 * REG_FEE - 0.0825*HOUSE – 0.0690*OTHERS + 0.1452</a:t>
            </a:r>
            <a:endParaRPr lang="en-IN" sz="4000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001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24FF53-5837-4B0C-A871-A15C3600D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6527" y="-304800"/>
            <a:ext cx="12834259" cy="7162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26F208-ED94-4908-AF54-7D5CB34C233E}"/>
              </a:ext>
            </a:extLst>
          </p:cNvPr>
          <p:cNvSpPr txBox="1"/>
          <p:nvPr/>
        </p:nvSpPr>
        <p:spPr>
          <a:xfrm>
            <a:off x="6237514" y="391886"/>
            <a:ext cx="6770916" cy="2699657"/>
          </a:xfrm>
          <a:prstGeom prst="flowChartOnlineStorage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IN" sz="8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THANK</a:t>
            </a:r>
            <a:r>
              <a:rPr lang="en-IN" sz="8800" dirty="0">
                <a:latin typeface="Algerian" panose="04020705040A02060702" pitchFamily="82" charset="0"/>
              </a:rPr>
              <a:t> YOU</a:t>
            </a:r>
            <a:endParaRPr lang="en-US" sz="8800" dirty="0">
              <a:latin typeface="Algerian" panose="04020705040A02060702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9EB4CA-5A6A-42A6-8A49-253E105DFEC6}"/>
              </a:ext>
            </a:extLst>
          </p:cNvPr>
          <p:cNvSpPr txBox="1"/>
          <p:nvPr/>
        </p:nvSpPr>
        <p:spPr>
          <a:xfrm>
            <a:off x="5680602" y="5967166"/>
            <a:ext cx="10499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Narrow" panose="020B0606020202030204" pitchFamily="34" charset="0"/>
              </a:rPr>
              <a:t>Bhaskar Biswas                                  Shravan Jadhav                     Sakthi </a:t>
            </a:r>
            <a:r>
              <a:rPr lang="en-US" sz="1200" dirty="0" err="1">
                <a:latin typeface="Arial Narrow" panose="020B0606020202030204" pitchFamily="34" charset="0"/>
              </a:rPr>
              <a:t>Sree</a:t>
            </a:r>
            <a:endParaRPr lang="en-US" sz="1200" dirty="0">
              <a:latin typeface="Arial Narrow" panose="020B0606020202030204" pitchFamily="34" charset="0"/>
            </a:endParaRPr>
          </a:p>
          <a:p>
            <a:r>
              <a:rPr lang="en-US" sz="1200" dirty="0">
                <a:latin typeface="Arial Narrow" panose="020B0606020202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biswasbhaskar32@gmail.com</a:t>
            </a:r>
            <a:r>
              <a:rPr lang="en-US" sz="1200" dirty="0">
                <a:latin typeface="Arial Narrow" panose="020B0606020202030204" pitchFamily="34" charset="0"/>
              </a:rPr>
              <a:t>           </a:t>
            </a:r>
            <a:r>
              <a:rPr lang="en-US" sz="1200" dirty="0">
                <a:latin typeface="Arial Narrow" panose="020B0606020202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jshravan354@gmail.com</a:t>
            </a:r>
            <a:r>
              <a:rPr lang="en-US" sz="1200" dirty="0">
                <a:latin typeface="Arial Narrow" panose="020B0606020202030204" pitchFamily="34" charset="0"/>
              </a:rPr>
              <a:t>       sakthisreem12@gmail.com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EBEON0323773418                         EBEON0323779354               EBEON0323780954</a:t>
            </a:r>
          </a:p>
        </p:txBody>
      </p:sp>
    </p:spTree>
    <p:extLst>
      <p:ext uri="{BB962C8B-B14F-4D97-AF65-F5344CB8AC3E}">
        <p14:creationId xmlns:p14="http://schemas.microsoft.com/office/powerpoint/2010/main" val="3921926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00000"/>
            </a:gs>
            <a:gs pos="100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0494C2-AD9B-4BF1-8FD4-B386A6BD8F27}"/>
              </a:ext>
            </a:extLst>
          </p:cNvPr>
          <p:cNvSpPr txBox="1"/>
          <p:nvPr/>
        </p:nvSpPr>
        <p:spPr>
          <a:xfrm>
            <a:off x="669304" y="94268"/>
            <a:ext cx="9719035" cy="5847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r>
              <a:rPr lang="en-US" sz="3200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Algerian" panose="04020705040A02060702" pitchFamily="82" charset="0"/>
              </a:rPr>
              <a:t>Problem Statement &amp; Data Mining</a:t>
            </a:r>
            <a:endParaRPr lang="en-US" sz="3200" dirty="0">
              <a:latin typeface="Algerian" panose="04020705040A02060702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BA528-BF29-431E-A31B-71EAFE8CAA7A}"/>
              </a:ext>
            </a:extLst>
          </p:cNvPr>
          <p:cNvSpPr txBox="1"/>
          <p:nvPr/>
        </p:nvSpPr>
        <p:spPr>
          <a:xfrm>
            <a:off x="7171425" y="575349"/>
            <a:ext cx="471025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Algerian" panose="04020705040A02060702" pitchFamily="82" charset="0"/>
              </a:rPr>
              <a:t>AtTributes</a:t>
            </a:r>
            <a:r>
              <a:rPr lang="en-US" sz="3200" dirty="0">
                <a:latin typeface="Algerian" panose="04020705040A02060702" pitchFamily="82" charset="0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PRT_ID = Id of house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AREA = In which area house is located in Chennai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INT_SQFT = Area in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sqft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DATE_SALE = When house was sold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DIST_MAINROAD = Distance of house from main road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N_BEDROOM = Number of Bedrooms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N_BATHROOM = Number of Bathrooms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N_ROOM = Number of Rooms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SALE_COND = Sale condition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PARK_FACIL = Is parking available or not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DATE_BUILD = Date house was built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Age(House)_Y = Age of house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BUILDTYPE = Purpose of house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UTILITY_AVAIL = Facilities available there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STREET = How is street outside that house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MZZONE = Which zone it is in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REG_FEE = Registration fee after sales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COMMIS = Commission fee after sales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SALES_PRICE = Sale price of house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948E07-2F2E-4C29-AB4B-97798900BFB8}"/>
              </a:ext>
            </a:extLst>
          </p:cNvPr>
          <p:cNvSpPr txBox="1"/>
          <p:nvPr/>
        </p:nvSpPr>
        <p:spPr>
          <a:xfrm>
            <a:off x="436775" y="745684"/>
            <a:ext cx="583205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Real estate transactions are quite opaque sometimes and it may be difficult for a newbie to know the fair price of any given home.  Such forecasting models will help buyers to identify a fair price for the home and also give insights to sellers as to how to build homes that fetch them more money.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dataset is used to predict house price based on  input like Area, number bedrooms, number of bathrooms, sales condition,  parking facilities, street,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Mzone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build type, registration fees.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896265-6F6C-46EB-9D29-12DEF980C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8767"/>
            <a:ext cx="6561055" cy="23051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37B8E1-C90D-4EBE-8ABD-482DF35B9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075" y="4618767"/>
            <a:ext cx="5632925" cy="229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96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6">
                <a:lumMod val="50000"/>
              </a:schemeClr>
            </a:gs>
            <a:gs pos="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B8C956-8FCC-423E-B69F-E776C7BD16D8}"/>
              </a:ext>
            </a:extLst>
          </p:cNvPr>
          <p:cNvSpPr/>
          <p:nvPr/>
        </p:nvSpPr>
        <p:spPr>
          <a:xfrm>
            <a:off x="411058" y="2013357"/>
            <a:ext cx="4563611" cy="41483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sz="3200" b="1" dirty="0">
                <a:solidFill>
                  <a:schemeClr val="tx2">
                    <a:lumMod val="10000"/>
                  </a:schemeClr>
                </a:solidFill>
                <a:latin typeface="Candara" panose="020E0502030303020204" pitchFamily="34" charset="0"/>
              </a:rPr>
              <a:t>In this project, we attempt to bridge the gap by providing a systematic analysis of the various area's house records for the purpose of price prediction.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D195B7-9A84-4393-87A4-674C4EE4034A}"/>
              </a:ext>
            </a:extLst>
          </p:cNvPr>
          <p:cNvSpPr/>
          <p:nvPr/>
        </p:nvSpPr>
        <p:spPr>
          <a:xfrm>
            <a:off x="411059" y="-171976"/>
            <a:ext cx="4563611" cy="10821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lgerian" panose="04020705040A02060702" pitchFamily="82" charset="0"/>
              </a:rPr>
              <a:t>Problem Solution</a:t>
            </a:r>
            <a:endParaRPr lang="en-IN" sz="36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pic>
        <p:nvPicPr>
          <p:cNvPr id="5" name="Graphic 4" descr="Head with gears">
            <a:extLst>
              <a:ext uri="{FF2B5EF4-FFF2-40B4-BE49-F238E27FC236}">
                <a16:creationId xmlns:a16="http://schemas.microsoft.com/office/drawing/2014/main" id="{031B8B0E-BAD5-4FD1-92C1-C8C0F3724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15424" y="696286"/>
            <a:ext cx="914400" cy="914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9AE8B0-8B12-4B34-BB8D-ED528238C9F1}"/>
              </a:ext>
            </a:extLst>
          </p:cNvPr>
          <p:cNvSpPr/>
          <p:nvPr/>
        </p:nvSpPr>
        <p:spPr>
          <a:xfrm>
            <a:off x="-348146" y="1778465"/>
            <a:ext cx="6082018" cy="650148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u="sng" dirty="0">
                <a:solidFill>
                  <a:schemeClr val="accent2">
                    <a:lumMod val="50000"/>
                  </a:schemeClr>
                </a:solidFill>
              </a:rPr>
              <a:t>Machine Learning Algorithms(MLR</a:t>
            </a:r>
            <a:r>
              <a:rPr lang="en-US" sz="2800" b="1" u="sng" dirty="0">
                <a:solidFill>
                  <a:schemeClr val="accent2">
                    <a:lumMod val="50000"/>
                  </a:schemeClr>
                </a:solidFill>
                <a:latin typeface="Bookman Old Style" panose="02050604050505020204" pitchFamily="18" charset="0"/>
              </a:rPr>
              <a:t>)</a:t>
            </a:r>
            <a:endParaRPr lang="en-IN" sz="2800" b="1" u="sng" dirty="0">
              <a:solidFill>
                <a:schemeClr val="accent2">
                  <a:lumMod val="50000"/>
                </a:schemeClr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E6D0C2-945B-4A7C-8192-EB3174ACD2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874" y="592461"/>
            <a:ext cx="6515126" cy="5673078"/>
          </a:xfrm>
          <a:prstGeom prst="rect">
            <a:avLst/>
          </a:prstGeom>
          <a:gradFill>
            <a:gsLst>
              <a:gs pos="100000">
                <a:schemeClr val="accent6">
                  <a:lumMod val="50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50800" dir="5400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1915073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86D913-1319-4E62-8413-03662628A7C0}"/>
              </a:ext>
            </a:extLst>
          </p:cNvPr>
          <p:cNvSpPr/>
          <p:nvPr/>
        </p:nvSpPr>
        <p:spPr>
          <a:xfrm>
            <a:off x="3380763" y="2382473"/>
            <a:ext cx="5142452" cy="16274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accent2">
                    <a:lumMod val="50000"/>
                  </a:schemeClr>
                </a:solidFill>
                <a:latin typeface="Algerian" panose="04020705040A02060702" pitchFamily="82" charset="0"/>
              </a:rPr>
              <a:t>Data Cleaning</a:t>
            </a:r>
            <a:endParaRPr lang="en-IN" sz="4800" dirty="0">
              <a:solidFill>
                <a:schemeClr val="accent2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CC642-C9D4-4447-894C-9D6FB8E8D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64" y="106058"/>
            <a:ext cx="2867634" cy="46223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E49FC8-6810-4DDE-80BC-47EF94545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344" y="0"/>
            <a:ext cx="1695687" cy="38486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386826-8CF5-4395-92CE-CB5A5708EF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763" y="0"/>
            <a:ext cx="4867954" cy="3048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DF2702-0B80-46EB-88D8-78F6562FB2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64" y="5446846"/>
            <a:ext cx="4858428" cy="5906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F3273F-B748-47F6-B20A-5B538FC583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602" y="3848638"/>
            <a:ext cx="5922398" cy="29046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CDE0EA3-08BF-4126-AF32-0BD3F2BD17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057" y="475116"/>
            <a:ext cx="3949747" cy="231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041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9FA09A-C485-44B4-9AE5-6B1E65B16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-13000"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466191" cy="701040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26EF9F0-208A-4EC6-BB22-D7953B4F86C9}"/>
              </a:ext>
            </a:extLst>
          </p:cNvPr>
          <p:cNvGraphicFramePr/>
          <p:nvPr>
            <p:extLst/>
          </p:nvPr>
        </p:nvGraphicFramePr>
        <p:xfrm>
          <a:off x="-2" y="0"/>
          <a:ext cx="12466191" cy="7184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57071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28D3E2-2AB1-4822-9DBB-77A80529E51E}"/>
              </a:ext>
            </a:extLst>
          </p:cNvPr>
          <p:cNvSpPr/>
          <p:nvPr/>
        </p:nvSpPr>
        <p:spPr>
          <a:xfrm>
            <a:off x="-515566" y="-136187"/>
            <a:ext cx="4523361" cy="1926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accent2">
                    <a:lumMod val="50000"/>
                  </a:schemeClr>
                </a:solidFill>
                <a:latin typeface="Bodoni MT" panose="02070603080606020203" pitchFamily="18" charset="0"/>
                <a:cs typeface="Arial" panose="020B0604020202020204" pitchFamily="34" charset="0"/>
              </a:rPr>
              <a:t>Continuous Variables</a:t>
            </a:r>
            <a:endParaRPr lang="en-IN" sz="4800" dirty="0">
              <a:solidFill>
                <a:schemeClr val="accent2">
                  <a:lumMod val="50000"/>
                </a:schemeClr>
              </a:solidFill>
              <a:latin typeface="Bodoni MT" panose="02070603080606020203" pitchFamily="18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3DFA20-846C-4591-877F-293F19099202}"/>
              </a:ext>
            </a:extLst>
          </p:cNvPr>
          <p:cNvSpPr/>
          <p:nvPr/>
        </p:nvSpPr>
        <p:spPr>
          <a:xfrm>
            <a:off x="8738681" y="5165386"/>
            <a:ext cx="3453319" cy="16050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accent2">
                    <a:lumMod val="50000"/>
                  </a:schemeClr>
                </a:solidFill>
                <a:latin typeface="Bell MT" panose="02020503060305020303" pitchFamily="18" charset="0"/>
              </a:rPr>
              <a:t>Categorical</a:t>
            </a:r>
          </a:p>
          <a:p>
            <a:pPr algn="ctr"/>
            <a:r>
              <a:rPr lang="en-US" sz="4800" b="1" dirty="0">
                <a:solidFill>
                  <a:schemeClr val="accent2">
                    <a:lumMod val="50000"/>
                  </a:schemeClr>
                </a:solidFill>
                <a:latin typeface="Bell MT" panose="02020503060305020303" pitchFamily="18" charset="0"/>
              </a:rPr>
              <a:t> Variable</a:t>
            </a:r>
            <a:endParaRPr lang="en-IN" sz="4800" b="1" dirty="0">
              <a:solidFill>
                <a:schemeClr val="accent2">
                  <a:lumMod val="50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E6F8F7-0870-484C-AC75-622BCA97D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53" y="5291548"/>
            <a:ext cx="1800476" cy="13527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EAB08C-BC21-4666-AC7C-2C440524B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299" y="5572319"/>
            <a:ext cx="2152950" cy="10288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8B5111-BBAC-4F59-82B0-8764A6802E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369" y="4319309"/>
            <a:ext cx="2514951" cy="9145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1EF510-E47F-4DA8-8833-F9808520A8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164401"/>
            <a:ext cx="2057687" cy="12860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C8F954-6225-4C67-AE59-6B18260BD8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369" y="5724741"/>
            <a:ext cx="2076740" cy="7240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B3564C-97C9-41BC-98F0-1BEF9699AD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33" y="4084237"/>
            <a:ext cx="2191056" cy="9145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46F8BC-3E2E-49D2-85FE-CD7ED869F4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369" y="89895"/>
            <a:ext cx="3460109" cy="19102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3B57954-2828-4D8A-B6E2-200B5FE0EE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998" y="51980"/>
            <a:ext cx="2936183" cy="198605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634B8C9-FC44-45F5-824A-F0DA1B9101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800" y="87549"/>
            <a:ext cx="2710290" cy="17178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6276D7B-42DB-46E8-9980-0BEE4A0366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02" y="2033098"/>
            <a:ext cx="3688883" cy="20747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1244B78-2E8F-40F6-9519-059C61FF6F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952" y="2038033"/>
            <a:ext cx="3558735" cy="196655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1274542-5C56-4246-AE74-70BEEEB1BB1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334" y="2033098"/>
            <a:ext cx="3395694" cy="202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13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848B4B-E3CB-4067-9099-E587568BE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517" y="4578"/>
            <a:ext cx="2843457" cy="23307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001FA1-0871-46B2-9F78-84ECB79AF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05" y="-8662"/>
            <a:ext cx="2958843" cy="2262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E9C868-B772-4E17-A814-58CA9B2C4C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947" y="4603884"/>
            <a:ext cx="2257294" cy="20935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04BB0E-CD0E-42F9-9341-C518E73AFF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037" y="2276763"/>
            <a:ext cx="2587975" cy="218225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4FCE217-5678-4F4C-BB26-36D7C7870E2E}"/>
              </a:ext>
            </a:extLst>
          </p:cNvPr>
          <p:cNvSpPr/>
          <p:nvPr/>
        </p:nvSpPr>
        <p:spPr>
          <a:xfrm>
            <a:off x="211998" y="153099"/>
            <a:ext cx="1107347" cy="655180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990099"/>
                </a:solidFill>
                <a:latin typeface="Bodoni MT" panose="02070603080606020203" pitchFamily="18" charset="0"/>
              </a:rPr>
              <a:t>P</a:t>
            </a:r>
          </a:p>
          <a:p>
            <a:pPr algn="ctr"/>
            <a:r>
              <a:rPr lang="en-US" sz="4400" dirty="0">
                <a:solidFill>
                  <a:srgbClr val="990099"/>
                </a:solidFill>
                <a:latin typeface="Bodoni MT" panose="02070603080606020203" pitchFamily="18" charset="0"/>
              </a:rPr>
              <a:t>I</a:t>
            </a:r>
          </a:p>
          <a:p>
            <a:pPr algn="ctr"/>
            <a:r>
              <a:rPr lang="en-US" sz="4400" dirty="0">
                <a:solidFill>
                  <a:srgbClr val="990099"/>
                </a:solidFill>
                <a:latin typeface="Bodoni MT" panose="02070603080606020203" pitchFamily="18" charset="0"/>
              </a:rPr>
              <a:t>E</a:t>
            </a:r>
          </a:p>
          <a:p>
            <a:pPr algn="ctr"/>
            <a:endParaRPr lang="en-US" sz="4400" dirty="0">
              <a:solidFill>
                <a:srgbClr val="990099"/>
              </a:solidFill>
              <a:latin typeface="Bodoni MT" panose="02070603080606020203" pitchFamily="18" charset="0"/>
            </a:endParaRPr>
          </a:p>
          <a:p>
            <a:pPr algn="ctr"/>
            <a:r>
              <a:rPr lang="en-US" sz="4400" dirty="0">
                <a:solidFill>
                  <a:srgbClr val="990099"/>
                </a:solidFill>
                <a:latin typeface="Bodoni MT" panose="02070603080606020203" pitchFamily="18" charset="0"/>
              </a:rPr>
              <a:t>P</a:t>
            </a:r>
          </a:p>
          <a:p>
            <a:pPr algn="ctr"/>
            <a:r>
              <a:rPr lang="en-US" sz="4400" dirty="0">
                <a:solidFill>
                  <a:srgbClr val="990099"/>
                </a:solidFill>
                <a:latin typeface="Bodoni MT" panose="02070603080606020203" pitchFamily="18" charset="0"/>
              </a:rPr>
              <a:t>L</a:t>
            </a:r>
          </a:p>
          <a:p>
            <a:pPr algn="ctr"/>
            <a:r>
              <a:rPr lang="en-US" sz="4400" dirty="0">
                <a:solidFill>
                  <a:srgbClr val="990099"/>
                </a:solidFill>
                <a:latin typeface="Bodoni MT" panose="02070603080606020203" pitchFamily="18" charset="0"/>
              </a:rPr>
              <a:t>O</a:t>
            </a:r>
          </a:p>
          <a:p>
            <a:pPr algn="ctr"/>
            <a:r>
              <a:rPr lang="en-US" sz="4400" dirty="0">
                <a:solidFill>
                  <a:srgbClr val="990099"/>
                </a:solidFill>
                <a:latin typeface="Bodoni MT" panose="02070603080606020203" pitchFamily="18" charset="0"/>
              </a:rPr>
              <a:t>T</a:t>
            </a:r>
            <a:endParaRPr lang="en-IN" sz="4400" dirty="0">
              <a:solidFill>
                <a:srgbClr val="990099"/>
              </a:solidFill>
              <a:latin typeface="Bodoni MT" panose="02070603080606020203" pitchFamily="18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64DD3BA-CE2B-41B5-BDF8-043486E837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142" y="0"/>
            <a:ext cx="2257294" cy="218225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10C2180-4A84-447D-98B6-A3E1E8324B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138" y="2244177"/>
            <a:ext cx="2737240" cy="227779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F92F8A9-325E-4964-827C-DF8AC8C3C1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946" y="2251519"/>
            <a:ext cx="2366325" cy="239007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644408F-F849-43B9-9D63-163FF23034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142" y="4662006"/>
            <a:ext cx="2257294" cy="211293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6EB4A76-142B-46D2-B7B9-47AC8F09E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955" y="4578944"/>
            <a:ext cx="2402423" cy="227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80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9691B8-1190-4874-8C3A-568FA86AC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1453"/>
            <a:ext cx="3808602" cy="2585622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B95B18-A566-4224-865C-04D342AE0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885" y="688803"/>
            <a:ext cx="3906170" cy="2650922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4CA60A-82C8-41E9-9F3F-B3514F589E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10" y="758943"/>
            <a:ext cx="3906170" cy="25106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6AAAFF-99A3-406E-9FD2-729C96C1D5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339725"/>
            <a:ext cx="3808601" cy="23001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92C8C-8780-4180-89F0-616C4A696A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886" y="3307075"/>
            <a:ext cx="3906171" cy="23807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D73B39-688C-47B3-8903-D26649F901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10" y="3339725"/>
            <a:ext cx="3906171" cy="228941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C11D850-005A-4B54-9A56-9DFA9E939799}"/>
              </a:ext>
            </a:extLst>
          </p:cNvPr>
          <p:cNvSpPr/>
          <p:nvPr/>
        </p:nvSpPr>
        <p:spPr>
          <a:xfrm>
            <a:off x="2818701" y="104864"/>
            <a:ext cx="5889071" cy="6666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C00000"/>
                </a:solidFill>
                <a:latin typeface="Baskerville Old Face" panose="02020602080505020303" pitchFamily="18" charset="0"/>
              </a:rPr>
              <a:t>BOX  PLOT</a:t>
            </a:r>
            <a:endParaRPr lang="en-IN" sz="4000" b="1" dirty="0">
              <a:solidFill>
                <a:srgbClr val="C0000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ECB72B0-E579-4B97-B316-A422F5BA2646}"/>
              </a:ext>
            </a:extLst>
          </p:cNvPr>
          <p:cNvSpPr/>
          <p:nvPr/>
        </p:nvSpPr>
        <p:spPr>
          <a:xfrm>
            <a:off x="176169" y="5897461"/>
            <a:ext cx="11878811" cy="780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We see the house price is high in Anna Nagar and </a:t>
            </a:r>
            <a:r>
              <a:rPr lang="en-US" dirty="0" err="1">
                <a:solidFill>
                  <a:schemeClr val="bg1"/>
                </a:solidFill>
              </a:rPr>
              <a:t>T.Nagar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area.House</a:t>
            </a:r>
            <a:r>
              <a:rPr lang="en-US" dirty="0">
                <a:solidFill>
                  <a:schemeClr val="bg1"/>
                </a:solidFill>
              </a:rPr>
              <a:t> which is located in low density(RL) the price is high.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283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1243</TotalTime>
  <Words>969</Words>
  <Application>Microsoft Office PowerPoint</Application>
  <PresentationFormat>Widescreen</PresentationFormat>
  <Paragraphs>106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5" baseType="lpstr">
      <vt:lpstr>Agency FB</vt:lpstr>
      <vt:lpstr>Algerian</vt:lpstr>
      <vt:lpstr>Arial</vt:lpstr>
      <vt:lpstr>Arial Narrow</vt:lpstr>
      <vt:lpstr>Baskerville Old Face</vt:lpstr>
      <vt:lpstr>Bell MT</vt:lpstr>
      <vt:lpstr>Bodoni MT</vt:lpstr>
      <vt:lpstr>Bookman Old Style</vt:lpstr>
      <vt:lpstr>Calibri</vt:lpstr>
      <vt:lpstr>Calibri Light</vt:lpstr>
      <vt:lpstr>Candara</vt:lpstr>
      <vt:lpstr>Helvetica Neue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BHASKAR BISWAS</dc:creator>
  <cp:lastModifiedBy>SKT</cp:lastModifiedBy>
  <cp:revision>89</cp:revision>
  <dcterms:created xsi:type="dcterms:W3CDTF">2023-07-14T15:31:43Z</dcterms:created>
  <dcterms:modified xsi:type="dcterms:W3CDTF">2023-07-24T04:46:47Z</dcterms:modified>
</cp:coreProperties>
</file>